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7"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483E23C-1E86-48A8-8643-8028107C15E9}" type="datetimeFigureOut">
              <a:rPr lang="en-US" smtClean="0"/>
              <a:pPr/>
              <a:t>9/28/2022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84645B-93F1-4FB1-8AA7-29EF7054DBD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83E23C-1E86-48A8-8643-8028107C15E9}" type="datetimeFigureOut">
              <a:rPr lang="en-US" smtClean="0"/>
              <a:pPr/>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4645B-93F1-4FB1-8AA7-29EF7054DBD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E84645B-93F1-4FB1-8AA7-29EF7054DBD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83E23C-1E86-48A8-8643-8028107C15E9}" type="datetimeFigureOut">
              <a:rPr lang="en-US" smtClean="0"/>
              <a:pPr/>
              <a:t>9/28/2022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83E23C-1E86-48A8-8643-8028107C15E9}" type="datetimeFigureOut">
              <a:rPr lang="en-US" smtClean="0"/>
              <a:pPr/>
              <a:t>9/28/2022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E84645B-93F1-4FB1-8AA7-29EF7054DBD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483E23C-1E86-48A8-8643-8028107C15E9}" type="datetimeFigureOut">
              <a:rPr lang="en-US" smtClean="0"/>
              <a:pPr/>
              <a:t>9/28/2022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84645B-93F1-4FB1-8AA7-29EF7054DBD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483E23C-1E86-48A8-8643-8028107C15E9}" type="datetimeFigureOut">
              <a:rPr lang="en-US" smtClean="0"/>
              <a:pPr/>
              <a:t>9/28/2022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4645B-93F1-4FB1-8AA7-29EF7054DBD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483E23C-1E86-48A8-8643-8028107C15E9}" type="datetimeFigureOut">
              <a:rPr lang="en-US" smtClean="0"/>
              <a:pPr/>
              <a:t>9/28/2022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E84645B-93F1-4FB1-8AA7-29EF7054DBD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83E23C-1E86-48A8-8643-8028107C15E9}" type="datetimeFigureOut">
              <a:rPr lang="en-US" smtClean="0"/>
              <a:pPr/>
              <a:t>9/28/2022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E84645B-93F1-4FB1-8AA7-29EF7054DB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483E23C-1E86-48A8-8643-8028107C15E9}" type="datetimeFigureOut">
              <a:rPr lang="en-US" smtClean="0"/>
              <a:pPr/>
              <a:t>9/28/2022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E84645B-93F1-4FB1-8AA7-29EF7054DB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E84645B-93F1-4FB1-8AA7-29EF7054DBD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483E23C-1E86-48A8-8643-8028107C15E9}" type="datetimeFigureOut">
              <a:rPr lang="en-US" smtClean="0"/>
              <a:pPr/>
              <a:t>9/28/2022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E84645B-93F1-4FB1-8AA7-29EF7054DBD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483E23C-1E86-48A8-8643-8028107C15E9}" type="datetimeFigureOut">
              <a:rPr lang="en-US" smtClean="0"/>
              <a:pPr/>
              <a:t>9/28/2022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483E23C-1E86-48A8-8643-8028107C15E9}" type="datetimeFigureOut">
              <a:rPr lang="en-US" smtClean="0"/>
              <a:pPr/>
              <a:t>9/28/2022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E84645B-93F1-4FB1-8AA7-29EF7054DBD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arlindunganpardede.wordpress.com/articles/" TargetMode="External"/><Relationship Id="rId2" Type="http://schemas.openxmlformats.org/officeDocument/2006/relationships/hyperlink" Target="https://gotestprep.com/critical-reading-practice-test-3/" TargetMode="External"/><Relationship Id="rId1" Type="http://schemas.openxmlformats.org/officeDocument/2006/relationships/slideLayout" Target="../slideLayouts/slideLayout2.xml"/><Relationship Id="rId6" Type="http://schemas.openxmlformats.org/officeDocument/2006/relationships/hyperlink" Target="https://doi.org/10.16925/ra.v19i34.2144" TargetMode="External"/><Relationship Id="rId5" Type="http://schemas.openxmlformats.org/officeDocument/2006/relationships/hyperlink" Target="https://hoaxy.osome.iu.edu/" TargetMode="External"/><Relationship Id="rId4" Type="http://schemas.openxmlformats.org/officeDocument/2006/relationships/hyperlink" Target="https://literacyideas.com/how-to-spot-fake-new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t>Elena Spirovska, PhD</a:t>
            </a:r>
            <a:r>
              <a:rPr lang="en-US" dirty="0" smtClean="0"/>
              <a:t/>
            </a:r>
            <a:br>
              <a:rPr lang="en-US" dirty="0" smtClean="0"/>
            </a:br>
            <a:r>
              <a:rPr lang="en-GB" dirty="0" smtClean="0"/>
              <a:t>South East European University</a:t>
            </a:r>
            <a:r>
              <a:rPr lang="en-US" dirty="0" smtClean="0"/>
              <a:t/>
            </a:r>
            <a:br>
              <a:rPr lang="en-US" dirty="0" smtClean="0"/>
            </a:br>
            <a:r>
              <a:rPr lang="en-GB" dirty="0" smtClean="0"/>
              <a:t>Republic of North Macedonia</a:t>
            </a:r>
            <a:r>
              <a:rPr lang="en-US" dirty="0" smtClean="0"/>
              <a:t/>
            </a:r>
            <a:br>
              <a:rPr lang="en-US" dirty="0" smtClean="0"/>
            </a:br>
            <a:endParaRPr lang="en-US" dirty="0"/>
          </a:p>
        </p:txBody>
      </p:sp>
      <p:sp>
        <p:nvSpPr>
          <p:cNvPr id="2" name="Title 1"/>
          <p:cNvSpPr>
            <a:spLocks noGrp="1"/>
          </p:cNvSpPr>
          <p:nvPr>
            <p:ph type="ctrTitle"/>
          </p:nvPr>
        </p:nvSpPr>
        <p:spPr/>
        <p:txBody>
          <a:bodyPr>
            <a:normAutofit/>
          </a:bodyPr>
          <a:lstStyle/>
          <a:p>
            <a:r>
              <a:rPr lang="en-US" sz="2000" dirty="0" smtClean="0"/>
              <a:t>FOSTERING CRITICAL READING AND CRITICAL THINKING SKILLS THROUGH TEACHING PRACTICES IN THE CONTEXT OF ADVANCED (EAP) ENGLISH COURSES </a:t>
            </a:r>
            <a:br>
              <a:rPr lang="en-US" sz="2000" dirty="0" smtClean="0"/>
            </a:b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Statement number 8 : </a:t>
            </a:r>
            <a:r>
              <a:rPr lang="en-US" i="1" u="sng" dirty="0" smtClean="0"/>
              <a:t>I am able to distinguish a fact from an opinion in a text or web content</a:t>
            </a:r>
            <a:r>
              <a:rPr lang="en-US" dirty="0" smtClean="0"/>
              <a:t> resulted in the following summary of responses: 38.5% of the participants strongly agree with the statement, 38.5% agree while 23% selected the option neutral. </a:t>
            </a:r>
          </a:p>
          <a:p>
            <a:r>
              <a:rPr lang="en-US" dirty="0" smtClean="0"/>
              <a:t>Statement number 9 </a:t>
            </a:r>
            <a:r>
              <a:rPr lang="en-US" i="1" u="sng" dirty="0" smtClean="0"/>
              <a:t>I can differentiate important from unimportant points or details,</a:t>
            </a:r>
            <a:r>
              <a:rPr lang="en-US" dirty="0" smtClean="0"/>
              <a:t> shows that 61.5% strongly agree and 38.5% of the participants agree with this statement. </a:t>
            </a:r>
          </a:p>
          <a:p>
            <a:r>
              <a:rPr lang="en-US" dirty="0" smtClean="0"/>
              <a:t>The following statement (10):  </a:t>
            </a:r>
            <a:r>
              <a:rPr lang="en-US" i="1" u="sng" dirty="0" smtClean="0"/>
              <a:t>I am able to locate arguments in a text, </a:t>
            </a:r>
            <a:r>
              <a:rPr lang="en-US" dirty="0" smtClean="0"/>
              <a:t>resulted in 38.5% of the participants strongly agreeing with the statement , 46.1% agreeing , while 7.7% selected the option neutral and the same number of participants disagreed with the statement.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sz="quarter" idx="1"/>
          </p:nvPr>
        </p:nvSpPr>
        <p:spPr/>
        <p:txBody>
          <a:bodyPr>
            <a:normAutofit/>
          </a:bodyPr>
          <a:lstStyle/>
          <a:p>
            <a:r>
              <a:rPr lang="en-US" dirty="0" smtClean="0"/>
              <a:t>Statement 18 was written as follows:  </a:t>
            </a:r>
            <a:r>
              <a:rPr lang="en-US" i="1" u="sng" dirty="0" smtClean="0"/>
              <a:t>I am able to evaluate the trustworthiness of a source of a text/ web content. </a:t>
            </a:r>
            <a:r>
              <a:rPr lang="en-US" dirty="0" smtClean="0"/>
              <a:t>The participants responded in the following way: 15.4% strongly agree, 53.8% agree, 23% are neutral and 7.7% disagree.  </a:t>
            </a:r>
          </a:p>
          <a:p>
            <a:r>
              <a:rPr lang="en-US" dirty="0" smtClean="0"/>
              <a:t>The responses to statement 19 , </a:t>
            </a:r>
            <a:r>
              <a:rPr lang="en-US" i="1" u="sng" dirty="0" smtClean="0"/>
              <a:t>I am able to relate the content of the text/ web source to my personal experience , </a:t>
            </a:r>
            <a:r>
              <a:rPr lang="en-US" dirty="0" smtClean="0"/>
              <a:t>show that 38.5 % of the participants  strongly agree , 38.5% agree, 15.4 are neutral and 7.7% disagree with the statement.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p:txBody>
          <a:bodyPr>
            <a:normAutofit/>
          </a:bodyPr>
          <a:lstStyle/>
          <a:p>
            <a:r>
              <a:rPr lang="en-US" dirty="0" smtClean="0"/>
              <a:t>It can be concluded, from the survey results above, that the majority of the students believe that their critical reading competencies are quite solid, which was also the instructor’s /author’s opinion. However, the results on a specific task which involved critical reading indicated that further work on these competencies are needed.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 </a:t>
            </a:r>
            <a:endParaRPr lang="en-US" dirty="0"/>
          </a:p>
        </p:txBody>
      </p:sp>
      <p:sp>
        <p:nvSpPr>
          <p:cNvPr id="3" name="Content Placeholder 2"/>
          <p:cNvSpPr>
            <a:spLocks noGrp="1"/>
          </p:cNvSpPr>
          <p:nvPr>
            <p:ph sz="quarter" idx="1"/>
          </p:nvPr>
        </p:nvSpPr>
        <p:spPr/>
        <p:txBody>
          <a:bodyPr/>
          <a:lstStyle/>
          <a:p>
            <a:r>
              <a:rPr lang="en-US" dirty="0" smtClean="0"/>
              <a:t>The results from reading practices do not confirm students’ views on their critical reading competencies. </a:t>
            </a:r>
          </a:p>
          <a:p>
            <a:r>
              <a:rPr lang="en-US" dirty="0" smtClean="0"/>
              <a:t>Furthermore, the results showed that skills which reflect and necessitate critical reading competencies proved to be the most difficult, even for highly proficient users of English language.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sz="quarter" idx="1"/>
          </p:nvPr>
        </p:nvSpPr>
        <p:spPr/>
        <p:txBody>
          <a:bodyPr>
            <a:normAutofit/>
          </a:bodyPr>
          <a:lstStyle/>
          <a:p>
            <a:r>
              <a:rPr lang="en-US" dirty="0" smtClean="0"/>
              <a:t>The critical thinking task involved spotting fake news article online. The activity was part of the research project that the students had to prepare by the end of the semester and the same cohort of students who took the survey worked on this activity. </a:t>
            </a:r>
          </a:p>
          <a:p>
            <a:r>
              <a:rPr lang="en-US" dirty="0" smtClean="0"/>
              <a:t>As a part of research project preparation, part of the coursework was focused on locating and evaluating Internet sources and websites. This evaluation involved practice and identifying fake news online.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sz="quarter" idx="1"/>
          </p:nvPr>
        </p:nvSpPr>
        <p:spPr/>
        <p:txBody>
          <a:bodyPr>
            <a:normAutofit/>
          </a:bodyPr>
          <a:lstStyle/>
          <a:p>
            <a:r>
              <a:rPr lang="en-US" dirty="0" smtClean="0"/>
              <a:t>Three different websites with news were used, among them and article from the fake news website found through </a:t>
            </a:r>
            <a:r>
              <a:rPr lang="en-US" dirty="0" err="1" smtClean="0"/>
              <a:t>Hoaxy</a:t>
            </a:r>
            <a:r>
              <a:rPr lang="en-US" dirty="0" smtClean="0"/>
              <a:t>, created by Indiana University Bloomington. According to the description, the website </a:t>
            </a:r>
            <a:r>
              <a:rPr lang="en-US" dirty="0" err="1" smtClean="0"/>
              <a:t>Hoaxy</a:t>
            </a:r>
            <a:r>
              <a:rPr lang="en-US" dirty="0" smtClean="0"/>
              <a:t> aims to track the spread of fake online by tracking the sharing of articles from low credibility sources on social media. </a:t>
            </a:r>
          </a:p>
          <a:p>
            <a:r>
              <a:rPr lang="en-US" dirty="0" smtClean="0"/>
              <a:t>While completing the task, only 2 (7.7%) students out of 26 were able to identify the fake news article.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practices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a:t>
            </a:r>
            <a:r>
              <a:rPr lang="en-US" dirty="0" smtClean="0"/>
              <a:t>everal </a:t>
            </a:r>
            <a:r>
              <a:rPr lang="en-US" dirty="0" smtClean="0"/>
              <a:t>ways of introducing critical reading and thinking instruction in teaching practices will be described.</a:t>
            </a:r>
          </a:p>
          <a:p>
            <a:r>
              <a:rPr lang="en-US" i="1" dirty="0" smtClean="0"/>
              <a:t>Debates / Online discussion forums</a:t>
            </a:r>
            <a:r>
              <a:rPr lang="en-US" dirty="0" smtClean="0"/>
              <a:t>- both can be developed around controversial questions determined for an in-class activity or/ and set online after working on a controversial issue, for instance. This activity can be developed after watching a TED talk on a specific issue or after working on a reading text. The debates in class require a pre-determined question, grouping in 2 groups, setting the roles for individuals within those groups (for instance stating the opening statement or delivering the concluding statement).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practices</a:t>
            </a:r>
            <a:endParaRPr lang="en-US" dirty="0"/>
          </a:p>
        </p:txBody>
      </p:sp>
      <p:sp>
        <p:nvSpPr>
          <p:cNvPr id="3" name="Content Placeholder 2"/>
          <p:cNvSpPr>
            <a:spLocks noGrp="1"/>
          </p:cNvSpPr>
          <p:nvPr>
            <p:ph sz="quarter" idx="1"/>
          </p:nvPr>
        </p:nvSpPr>
        <p:spPr/>
        <p:txBody>
          <a:bodyPr>
            <a:normAutofit/>
          </a:bodyPr>
          <a:lstStyle/>
          <a:p>
            <a:pPr lvl="0"/>
            <a:r>
              <a:rPr lang="en-US" i="1" dirty="0" smtClean="0"/>
              <a:t>Double entry journals</a:t>
            </a:r>
            <a:r>
              <a:rPr lang="en-US" dirty="0" smtClean="0"/>
              <a:t>- using a worksheet with 2 columns after reading a text.  One column is used for inserting different parts of the text, while in the other one- parallel column, the students enter their comments regarding part of the text that they are analyzing: for instance the main idea of the passage, the ideas presented, the argument in support of an opinion. The worksheet can have an undefined number of rows, depending on the aspects that the students will be required to analyze.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practices</a:t>
            </a:r>
            <a:endParaRPr lang="en-US" dirty="0"/>
          </a:p>
        </p:txBody>
      </p:sp>
      <p:sp>
        <p:nvSpPr>
          <p:cNvPr id="3" name="Content Placeholder 2"/>
          <p:cNvSpPr>
            <a:spLocks noGrp="1"/>
          </p:cNvSpPr>
          <p:nvPr>
            <p:ph sz="quarter" idx="1"/>
          </p:nvPr>
        </p:nvSpPr>
        <p:spPr/>
        <p:txBody>
          <a:bodyPr>
            <a:normAutofit/>
          </a:bodyPr>
          <a:lstStyle/>
          <a:p>
            <a:pPr lvl="0"/>
            <a:r>
              <a:rPr lang="en-US" i="1" dirty="0" smtClean="0"/>
              <a:t>Self reflection and reflection essays</a:t>
            </a:r>
            <a:endParaRPr lang="en-US" dirty="0" smtClean="0"/>
          </a:p>
          <a:p>
            <a:r>
              <a:rPr lang="en-US" dirty="0" smtClean="0"/>
              <a:t>Self reflection essays are an excellent way to promote critical thinking skills and self analysis. Frequently, these essays can accompany, for instance a reading text or self-assessment of a specific skill (for instance reaction to a conflict or ability to listen actively). These tasks are completed with better success if they are accompanied by models (a model of a reflection essay for instance) and clear guidelines including rubrics if they are part of the assessment criteria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practices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i="1" dirty="0" smtClean="0"/>
              <a:t>Pre-reading: </a:t>
            </a:r>
            <a:r>
              <a:rPr lang="en-US" dirty="0" smtClean="0"/>
              <a:t>Previewing and predicting are the most obvious choice of activities prior to reading a text, which include analysis of titles , photographs and headings , predicting the content or analysis of the context where the text can be found.</a:t>
            </a:r>
          </a:p>
          <a:p>
            <a:r>
              <a:rPr lang="en-US" dirty="0" smtClean="0"/>
              <a:t> </a:t>
            </a:r>
            <a:r>
              <a:rPr lang="en-US" i="1" dirty="0" smtClean="0"/>
              <a:t>While-reading</a:t>
            </a:r>
            <a:r>
              <a:rPr lang="en-US" dirty="0" smtClean="0"/>
              <a:t> : A variety of activities can be introduced in the later stages , while reading and post reading. Some of them include: paraphrasing and summarizing of parts of a text, identifying arguments, distinguishing facts from opinions and other activities. </a:t>
            </a:r>
          </a:p>
          <a:p>
            <a:r>
              <a:rPr lang="en-US" i="1" dirty="0" smtClean="0"/>
              <a:t>Post reading </a:t>
            </a:r>
            <a:r>
              <a:rPr lang="en-US" dirty="0" smtClean="0"/>
              <a:t>tasks can include, for instance, writing outlines or analyzing the text from opposing perspectives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 Critical thinking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notion of critical thinking cannot be easily defined. One of the researchers who propose a definition for critical thinking is </a:t>
            </a:r>
            <a:r>
              <a:rPr lang="en-US" dirty="0" err="1" smtClean="0"/>
              <a:t>Halpern</a:t>
            </a:r>
            <a:r>
              <a:rPr lang="en-US" dirty="0" smtClean="0"/>
              <a:t> (1999, p.70), who defines critical thinking as follows:</a:t>
            </a:r>
          </a:p>
          <a:p>
            <a:r>
              <a:rPr lang="en-US" i="1" dirty="0" smtClean="0"/>
              <a:t>Critical thinking is purposeful, reasoned, and goal-directed. It is the kind of thinking involved in solving problems, formulating inferences, calculating likelihoods, and making decisions. Critical thinkers use these skills appropriately, without prompting, and usually with conscious intent, in a variety of settings</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practices</a:t>
            </a:r>
            <a:endParaRPr lang="en-US" dirty="0"/>
          </a:p>
        </p:txBody>
      </p:sp>
      <p:sp>
        <p:nvSpPr>
          <p:cNvPr id="3" name="Content Placeholder 2"/>
          <p:cNvSpPr>
            <a:spLocks noGrp="1"/>
          </p:cNvSpPr>
          <p:nvPr>
            <p:ph sz="quarter" idx="1"/>
          </p:nvPr>
        </p:nvSpPr>
        <p:spPr/>
        <p:txBody>
          <a:bodyPr>
            <a:normAutofit/>
          </a:bodyPr>
          <a:lstStyle/>
          <a:p>
            <a:pPr lvl="0"/>
            <a:r>
              <a:rPr lang="en-US" i="1" dirty="0" smtClean="0"/>
              <a:t>KWL Charts</a:t>
            </a:r>
            <a:r>
              <a:rPr lang="en-US" dirty="0" smtClean="0"/>
              <a:t> or Know-Want to Know- Learned charts are an excellent reading strategy to promote both critical reading and critical thinking. In practice, it engages the students and promotes their interaction with the text, due to the fact that the students need to think and distinguish among the facts known to them, the new information presented in the text and the information they want to obtain beyond the text.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REFERENCES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47500" lnSpcReduction="20000"/>
          </a:bodyPr>
          <a:lstStyle/>
          <a:p>
            <a:pPr>
              <a:buNone/>
            </a:pPr>
            <a:r>
              <a:rPr lang="en-US" dirty="0" smtClean="0"/>
              <a:t> </a:t>
            </a:r>
          </a:p>
          <a:p>
            <a:r>
              <a:rPr lang="en-US" dirty="0" smtClean="0"/>
              <a:t>Critical Reading Practice Test 3 : Sample Questions Answers” , Go Test Prep, </a:t>
            </a:r>
            <a:r>
              <a:rPr lang="en-US" b="1" dirty="0" smtClean="0"/>
              <a:t>accessed</a:t>
            </a:r>
            <a:r>
              <a:rPr lang="en-US" dirty="0" smtClean="0"/>
              <a:t> on  March 22,2021, </a:t>
            </a:r>
            <a:r>
              <a:rPr lang="en-US" u="sng" dirty="0" smtClean="0">
                <a:hlinkClick r:id="rId2"/>
              </a:rPr>
              <a:t>https://gotestprep.com/critical-reading-practice-test-3/</a:t>
            </a:r>
            <a:endParaRPr lang="en-US" dirty="0" smtClean="0"/>
          </a:p>
          <a:p>
            <a:r>
              <a:rPr lang="en-US" dirty="0" err="1" smtClean="0"/>
              <a:t>Halpern</a:t>
            </a:r>
            <a:r>
              <a:rPr lang="en-US" dirty="0" smtClean="0"/>
              <a:t>, D. F. Teaching for critical thinking: Helping college students develop the skills and dispositions of a critical thinker. </a:t>
            </a:r>
            <a:r>
              <a:rPr lang="en-US" i="1" dirty="0" smtClean="0"/>
              <a:t>New Directions for Teaching and Learning</a:t>
            </a:r>
            <a:r>
              <a:rPr lang="en-US" dirty="0" smtClean="0"/>
              <a:t>, No.80, Winter, (1999): 69-74.</a:t>
            </a:r>
          </a:p>
          <a:p>
            <a:r>
              <a:rPr lang="en-US" dirty="0" err="1" smtClean="0"/>
              <a:t>Pardede</a:t>
            </a:r>
            <a:r>
              <a:rPr lang="en-US" dirty="0" smtClean="0"/>
              <a:t>, P. (2007). Developing critical reading in the EFL classroom. Retrieved from </a:t>
            </a:r>
            <a:r>
              <a:rPr lang="en-US" u="sng" dirty="0" smtClean="0">
                <a:hlinkClick r:id="rId3"/>
              </a:rPr>
              <a:t>https://parlindunganpardede.wordpress.com/articles/</a:t>
            </a:r>
            <a:r>
              <a:rPr lang="en-US" dirty="0" smtClean="0"/>
              <a:t> language-teaching/developing-critical-reading-in-the-</a:t>
            </a:r>
            <a:r>
              <a:rPr lang="en-US" dirty="0" err="1" smtClean="0"/>
              <a:t>efl</a:t>
            </a:r>
            <a:r>
              <a:rPr lang="en-US" dirty="0" smtClean="0"/>
              <a:t>-classroom/</a:t>
            </a:r>
          </a:p>
          <a:p>
            <a:r>
              <a:rPr lang="en-US" dirty="0" smtClean="0"/>
              <a:t>Shane Mac </a:t>
            </a:r>
            <a:r>
              <a:rPr lang="en-US" dirty="0" err="1" smtClean="0"/>
              <a:t>Donnchaidh</a:t>
            </a:r>
            <a:r>
              <a:rPr lang="en-US" dirty="0" smtClean="0"/>
              <a:t>, “How to Spot Fake News in 6 Simple Steps: A Guide for Students and Teachers,” 2022, accessed on June 26</a:t>
            </a:r>
            <a:r>
              <a:rPr lang="en-US" baseline="30000" dirty="0" smtClean="0"/>
              <a:t>th</a:t>
            </a:r>
            <a:r>
              <a:rPr lang="en-US" dirty="0" smtClean="0"/>
              <a:t>, 2022. URL: </a:t>
            </a:r>
            <a:r>
              <a:rPr lang="en-US" u="sng" dirty="0" smtClean="0">
                <a:hlinkClick r:id="rId4"/>
              </a:rPr>
              <a:t>https://literacyideas.com/how-to-spot-fake-news/</a:t>
            </a:r>
            <a:endParaRPr lang="en-US" dirty="0" smtClean="0"/>
          </a:p>
          <a:p>
            <a:r>
              <a:rPr lang="en-US" dirty="0" err="1" smtClean="0"/>
              <a:t>Taglieber</a:t>
            </a:r>
            <a:r>
              <a:rPr lang="en-US" dirty="0" smtClean="0"/>
              <a:t>, L. K. Critical Reading and Critical Thinking – The State of the Art. </a:t>
            </a:r>
            <a:r>
              <a:rPr lang="en-US" i="1" dirty="0" err="1" smtClean="0"/>
              <a:t>Ilha</a:t>
            </a:r>
            <a:r>
              <a:rPr lang="en-US" i="1" dirty="0" smtClean="0"/>
              <a:t> do </a:t>
            </a:r>
            <a:r>
              <a:rPr lang="en-US" i="1" dirty="0" err="1" smtClean="0"/>
              <a:t>Desterro</a:t>
            </a:r>
            <a:r>
              <a:rPr lang="en-US" i="1" dirty="0" smtClean="0"/>
              <a:t>. </a:t>
            </a:r>
            <a:r>
              <a:rPr lang="en-US" i="1" dirty="0" err="1" smtClean="0"/>
              <a:t>Florianópolis</a:t>
            </a:r>
            <a:r>
              <a:rPr lang="en-US" dirty="0" smtClean="0"/>
              <a:t>: </a:t>
            </a:r>
            <a:r>
              <a:rPr lang="en-US" dirty="0" err="1" smtClean="0"/>
              <a:t>Editora</a:t>
            </a:r>
            <a:r>
              <a:rPr lang="en-US" dirty="0" smtClean="0"/>
              <a:t> </a:t>
            </a:r>
            <a:r>
              <a:rPr lang="en-US" dirty="0" err="1" smtClean="0"/>
              <a:t>da</a:t>
            </a:r>
            <a:r>
              <a:rPr lang="en-US" dirty="0" smtClean="0"/>
              <a:t> UFSC, (2000): 15-37.</a:t>
            </a:r>
          </a:p>
          <a:p>
            <a:r>
              <a:rPr lang="en-US" dirty="0" smtClean="0"/>
              <a:t>Trustees of Indiana University, “</a:t>
            </a:r>
            <a:r>
              <a:rPr lang="en-US" dirty="0" err="1" smtClean="0"/>
              <a:t>Hoaxy</a:t>
            </a:r>
            <a:r>
              <a:rPr lang="en-US" dirty="0" smtClean="0"/>
              <a:t>: Visualize the spread of information on Twitter”, accessed on March 22,2021.</a:t>
            </a:r>
            <a:r>
              <a:rPr lang="en-US" u="sng" dirty="0" smtClean="0">
                <a:hlinkClick r:id="rId5"/>
              </a:rPr>
              <a:t>https://hoaxy.osome.iu.edu/</a:t>
            </a:r>
            <a:endParaRPr lang="en-US" dirty="0" smtClean="0"/>
          </a:p>
          <a:p>
            <a:r>
              <a:rPr lang="en-US" dirty="0" err="1" smtClean="0"/>
              <a:t>Uribe-Enciso</a:t>
            </a:r>
            <a:r>
              <a:rPr lang="en-US" dirty="0" smtClean="0"/>
              <a:t>, O. L., </a:t>
            </a:r>
            <a:r>
              <a:rPr lang="en-US" dirty="0" err="1" smtClean="0"/>
              <a:t>Enciso</a:t>
            </a:r>
            <a:r>
              <a:rPr lang="en-US" dirty="0" smtClean="0"/>
              <a:t>, D. S. U., &amp; </a:t>
            </a:r>
            <a:r>
              <a:rPr lang="en-US" dirty="0" err="1" smtClean="0"/>
              <a:t>Daza</a:t>
            </a:r>
            <a:r>
              <a:rPr lang="en-US" dirty="0" smtClean="0"/>
              <a:t>, M. D. P. V.. Critical thinking and its importance in education: some reflections. </a:t>
            </a:r>
            <a:r>
              <a:rPr lang="en-US" i="1" dirty="0" err="1" smtClean="0"/>
              <a:t>Rastros</a:t>
            </a:r>
            <a:r>
              <a:rPr lang="en-US" i="1" dirty="0" smtClean="0"/>
              <a:t> </a:t>
            </a:r>
            <a:r>
              <a:rPr lang="en-US" i="1" dirty="0" err="1" smtClean="0"/>
              <a:t>Rostros</a:t>
            </a:r>
            <a:r>
              <a:rPr lang="en-US" dirty="0" smtClean="0"/>
              <a:t>, 19(34), (2017): 78–88.  </a:t>
            </a:r>
            <a:r>
              <a:rPr lang="en-US" u="sng" dirty="0" smtClean="0">
                <a:hlinkClick r:id="rId6"/>
              </a:rPr>
              <a:t>https://doi.org/10.16925/ra.v19i34.2144</a:t>
            </a:r>
            <a:endParaRPr lang="en-US" dirty="0" smtClean="0"/>
          </a:p>
          <a:p>
            <a:r>
              <a:rPr lang="en-US" dirty="0" smtClean="0"/>
              <a:t>Willingham, D. T. Critical thinking: Why is it so hard to teach? </a:t>
            </a:r>
            <a:r>
              <a:rPr lang="en-US" i="1" dirty="0" smtClean="0"/>
              <a:t>American Educator</a:t>
            </a:r>
            <a:r>
              <a:rPr lang="en-US" dirty="0" smtClean="0"/>
              <a:t>, Summer (2007): 8-19.</a:t>
            </a:r>
          </a:p>
          <a:p>
            <a:r>
              <a:rPr lang="en-US" dirty="0" smtClean="0"/>
              <a:t>Wilson, K.. Critical thinking in EAP: a brief guide for teachers. </a:t>
            </a:r>
            <a:r>
              <a:rPr lang="en-US" i="1" dirty="0" smtClean="0"/>
              <a:t>Part of the Cambridge Papers in ELT series,</a:t>
            </a:r>
            <a:r>
              <a:rPr lang="en-US" dirty="0" smtClean="0"/>
              <a:t>(2019). Cambridge: Cambridge University Press.</a:t>
            </a:r>
          </a:p>
          <a:p>
            <a:r>
              <a:rPr lang="en-US" dirty="0" smtClean="0"/>
              <a:t>Wilson, K. Critical reading, critical thinking: Delicate scaffolding in </a:t>
            </a:r>
            <a:r>
              <a:rPr lang="en-US" i="1" dirty="0" smtClean="0"/>
              <a:t>English for Academic Purposes (EAP). Thinking Skills and Creativity</a:t>
            </a:r>
            <a:r>
              <a:rPr lang="en-US" dirty="0" smtClean="0"/>
              <a:t>, 22, (2016):256–265.  </a:t>
            </a:r>
            <a:r>
              <a:rPr lang="en-US" dirty="0" err="1" smtClean="0"/>
              <a:t>doi</a:t>
            </a:r>
            <a:r>
              <a:rPr lang="en-US" dirty="0" smtClean="0"/>
              <a:t>: 10.1016/j.tsc.2016.10.002</a:t>
            </a:r>
          </a:p>
          <a:p>
            <a:r>
              <a:rPr lang="en-US" dirty="0" smtClean="0"/>
              <a:t>Yu, J. Analysis of Critical Reading Strategies and Its Effect on College English Reading. </a:t>
            </a:r>
            <a:r>
              <a:rPr lang="en-US" i="1" dirty="0" smtClean="0"/>
              <a:t>Theory and Practice in Language Studies</a:t>
            </a:r>
            <a:r>
              <a:rPr lang="en-US" dirty="0" smtClean="0"/>
              <a:t>, 5(1), (2015): 134-138.</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 Critical reading</a:t>
            </a:r>
            <a:endParaRPr lang="en-US" dirty="0"/>
          </a:p>
        </p:txBody>
      </p:sp>
      <p:sp>
        <p:nvSpPr>
          <p:cNvPr id="3" name="Content Placeholder 2"/>
          <p:cNvSpPr>
            <a:spLocks noGrp="1"/>
          </p:cNvSpPr>
          <p:nvPr>
            <p:ph sz="quarter" idx="1"/>
          </p:nvPr>
        </p:nvSpPr>
        <p:spPr/>
        <p:txBody>
          <a:bodyPr>
            <a:normAutofit fontScale="92500"/>
          </a:bodyPr>
          <a:lstStyle/>
          <a:p>
            <a:r>
              <a:rPr lang="en-US" dirty="0" smtClean="0"/>
              <a:t>Critical reading is also defined in a variety of ways. </a:t>
            </a:r>
            <a:r>
              <a:rPr lang="en-US" dirty="0" err="1" smtClean="0"/>
              <a:t>Shor</a:t>
            </a:r>
            <a:r>
              <a:rPr lang="en-US" dirty="0" smtClean="0"/>
              <a:t> (in </a:t>
            </a:r>
            <a:r>
              <a:rPr lang="en-US" dirty="0" err="1" smtClean="0"/>
              <a:t>Taglieber</a:t>
            </a:r>
            <a:r>
              <a:rPr lang="en-US" dirty="0" smtClean="0"/>
              <a:t>, 2000, p. 142) defined critical reading as:</a:t>
            </a:r>
          </a:p>
          <a:p>
            <a:r>
              <a:rPr lang="en-US" i="1" dirty="0" smtClean="0"/>
              <a:t>Analytical habits of thinking, reading, writing, speaking or discussing which go beneath the surface of impressions, traditional myths, mere opinions, and routine clichés; understanding the social contexts and consequences of any subject matter; discovering the deep meaning of any event, text, technique, process, object, statement, image, or situation; applying that meaning to your own context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thinker-the profile</a:t>
            </a:r>
            <a:endParaRPr lang="en-US" dirty="0"/>
          </a:p>
        </p:txBody>
      </p:sp>
      <p:sp>
        <p:nvSpPr>
          <p:cNvPr id="3" name="Content Placeholder 2"/>
          <p:cNvSpPr>
            <a:spLocks noGrp="1"/>
          </p:cNvSpPr>
          <p:nvPr>
            <p:ph sz="quarter" idx="1"/>
          </p:nvPr>
        </p:nvSpPr>
        <p:spPr/>
        <p:txBody>
          <a:bodyPr>
            <a:normAutofit/>
          </a:bodyPr>
          <a:lstStyle/>
          <a:p>
            <a:r>
              <a:rPr lang="en-US" dirty="0" smtClean="0"/>
              <a:t>Several abilities, intertwined and combined, result in the ability to think critically and to read critically.  Critical thinking includes the following:</a:t>
            </a:r>
          </a:p>
          <a:p>
            <a:r>
              <a:rPr lang="en-US" dirty="0" smtClean="0"/>
              <a:t>1. Being open-minded and unbiased. </a:t>
            </a:r>
          </a:p>
          <a:p>
            <a:r>
              <a:rPr lang="en-US" dirty="0" smtClean="0"/>
              <a:t>2. Being able to analyze and interpret information is also an important characteristic of critical thinkers. </a:t>
            </a:r>
          </a:p>
          <a:p>
            <a:r>
              <a:rPr lang="en-US" dirty="0" smtClean="0"/>
              <a:t>3.Being able to reach solutions and decisions, as well as being able to communicate to others those decisions and solutions.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reader-the profile</a:t>
            </a:r>
            <a:endParaRPr lang="en-US" dirty="0"/>
          </a:p>
        </p:txBody>
      </p:sp>
      <p:sp>
        <p:nvSpPr>
          <p:cNvPr id="3" name="Content Placeholder 2"/>
          <p:cNvSpPr>
            <a:spLocks noGrp="1"/>
          </p:cNvSpPr>
          <p:nvPr>
            <p:ph sz="quarter" idx="1"/>
          </p:nvPr>
        </p:nvSpPr>
        <p:spPr/>
        <p:txBody>
          <a:bodyPr>
            <a:normAutofit/>
          </a:bodyPr>
          <a:lstStyle/>
          <a:p>
            <a:r>
              <a:rPr lang="en-US" dirty="0" smtClean="0"/>
              <a:t>Which skills constitute the ability to read critically? </a:t>
            </a:r>
          </a:p>
          <a:p>
            <a:r>
              <a:rPr lang="en-US" dirty="0" smtClean="0"/>
              <a:t>1.to understand the message of the writer. </a:t>
            </a:r>
          </a:p>
          <a:p>
            <a:r>
              <a:rPr lang="en-US" dirty="0" smtClean="0"/>
              <a:t>2.to process the message. </a:t>
            </a:r>
          </a:p>
          <a:p>
            <a:r>
              <a:rPr lang="en-US" dirty="0" smtClean="0"/>
              <a:t>3.to distinguish facts from opinions, assumptions from evidence and to locate illogical details. </a:t>
            </a:r>
          </a:p>
          <a:p>
            <a:r>
              <a:rPr lang="en-US" dirty="0" smtClean="0"/>
              <a:t>4.to be aware of their own background and understanding of a text and that opinions, prejudices and preferences of the reader impact the understanding of the message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thinking and reading-are they needed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One of the points that this research paper is trying to address is the need to teach critical reading and critical thinking for advanced students. </a:t>
            </a:r>
          </a:p>
          <a:p>
            <a:r>
              <a:rPr lang="en-US" dirty="0" smtClean="0"/>
              <a:t>Frequently, in context of teaching a foreign language to advanced students, we are being misled by the language proficiency and the fluency of the learners. We, as lecturers, are impressed and enthusiastic, believing that students who appear to be so fluent and with native-like pronunciation, do not need any instruction in critical thinking and critical reading – a wrong assumption in many contexts.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EAP courses and critical thinking/reading</a:t>
            </a:r>
            <a:endParaRPr lang="en-US" dirty="0"/>
          </a:p>
        </p:txBody>
      </p:sp>
      <p:sp>
        <p:nvSpPr>
          <p:cNvPr id="3" name="Content Placeholder 2"/>
          <p:cNvSpPr>
            <a:spLocks noGrp="1"/>
          </p:cNvSpPr>
          <p:nvPr>
            <p:ph sz="quarter" idx="1"/>
          </p:nvPr>
        </p:nvSpPr>
        <p:spPr/>
        <p:txBody>
          <a:bodyPr>
            <a:normAutofit/>
          </a:bodyPr>
          <a:lstStyle/>
          <a:p>
            <a:r>
              <a:rPr lang="en-US" dirty="0" smtClean="0"/>
              <a:t>The study will examine students’ perceptions of the sub skills which can determine the ability to think and read critically and their opinion: do they believe that they are able to think and read critically? </a:t>
            </a:r>
          </a:p>
          <a:p>
            <a:r>
              <a:rPr lang="en-US" dirty="0" smtClean="0"/>
              <a:t>Second, the study will examine two different tasks which require critical thinking and critical reading. The question is: are students’ results in accordance with their perceptions?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methodology</a:t>
            </a:r>
            <a:endParaRPr lang="en-US" dirty="0"/>
          </a:p>
        </p:txBody>
      </p:sp>
      <p:sp>
        <p:nvSpPr>
          <p:cNvPr id="3" name="Content Placeholder 2"/>
          <p:cNvSpPr>
            <a:spLocks noGrp="1"/>
          </p:cNvSpPr>
          <p:nvPr>
            <p:ph sz="quarter" idx="1"/>
          </p:nvPr>
        </p:nvSpPr>
        <p:spPr/>
        <p:txBody>
          <a:bodyPr>
            <a:normAutofit/>
          </a:bodyPr>
          <a:lstStyle/>
          <a:p>
            <a:r>
              <a:rPr lang="en-US" dirty="0" smtClean="0"/>
              <a:t>The research conducted for the purpose of this study can be described as qualitative in character and it consisted of two parts. </a:t>
            </a:r>
          </a:p>
          <a:p>
            <a:r>
              <a:rPr lang="en-US" dirty="0" smtClean="0"/>
              <a:t>The first part was distributing a survey to a cohort of 26 students of English for Academic Purposes (Advanced English), whose language proficiency varied from B2 to C1 according to Common European Framework of Reference.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results</a:t>
            </a:r>
            <a:endParaRPr lang="en-US" dirty="0"/>
          </a:p>
        </p:txBody>
      </p:sp>
      <p:sp>
        <p:nvSpPr>
          <p:cNvPr id="3" name="Content Placeholder 2"/>
          <p:cNvSpPr>
            <a:spLocks noGrp="1"/>
          </p:cNvSpPr>
          <p:nvPr>
            <p:ph sz="quarter" idx="1"/>
          </p:nvPr>
        </p:nvSpPr>
        <p:spPr/>
        <p:txBody>
          <a:bodyPr>
            <a:normAutofit/>
          </a:bodyPr>
          <a:lstStyle/>
          <a:p>
            <a:r>
              <a:rPr lang="en-US" dirty="0" smtClean="0"/>
              <a:t>Here are some examples of the results:</a:t>
            </a:r>
          </a:p>
          <a:p>
            <a:r>
              <a:rPr lang="en-US" dirty="0" smtClean="0"/>
              <a:t>The sixth statement read as follows</a:t>
            </a:r>
            <a:r>
              <a:rPr lang="en-US" u="sng" dirty="0" smtClean="0"/>
              <a:t>: </a:t>
            </a:r>
            <a:r>
              <a:rPr lang="en-US" i="1" u="sng" dirty="0" smtClean="0"/>
              <a:t>I am able to summarize a text / paraphrase a text effectively</a:t>
            </a:r>
            <a:r>
              <a:rPr lang="en-US" i="1" dirty="0" smtClean="0"/>
              <a:t>. </a:t>
            </a:r>
            <a:r>
              <a:rPr lang="en-US" dirty="0" smtClean="0"/>
              <a:t>The results show that 38.5 % strongly agree, 53.8 % agree and 7.7% selected the option neutral.</a:t>
            </a:r>
          </a:p>
          <a:p>
            <a:r>
              <a:rPr lang="en-US" dirty="0" smtClean="0"/>
              <a:t>The responses to the seventh </a:t>
            </a:r>
            <a:r>
              <a:rPr lang="en-US" u="sng" dirty="0" smtClean="0"/>
              <a:t>statement </a:t>
            </a:r>
            <a:r>
              <a:rPr lang="en-US" i="1" u="sng" dirty="0" smtClean="0"/>
              <a:t>I am able to infer information which is not explicitly stated in a text </a:t>
            </a:r>
            <a:r>
              <a:rPr lang="en-US" dirty="0" smtClean="0"/>
              <a:t>can be summarized as follows: 23.1% strongly agree, 46.2% agree and 30.8 of the participants selected the option neutral.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213</TotalTime>
  <Words>1622</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FOSTERING CRITICAL READING AND CRITICAL THINKING SKILLS THROUGH TEACHING PRACTICES IN THE CONTEXT OF ADVANCED (EAP) ENGLISH COURSES  </vt:lpstr>
      <vt:lpstr>  Critical thinking </vt:lpstr>
      <vt:lpstr>  Critical reading</vt:lpstr>
      <vt:lpstr>Critical thinker-the profile</vt:lpstr>
      <vt:lpstr>Critical reader-the profile</vt:lpstr>
      <vt:lpstr>Critical thinking and reading-are they needed</vt:lpstr>
      <vt:lpstr>EAP courses and critical thinking/reading</vt:lpstr>
      <vt:lpstr>Research methodology</vt:lpstr>
      <vt:lpstr>The results</vt:lpstr>
      <vt:lpstr>The results</vt:lpstr>
      <vt:lpstr>The results</vt:lpstr>
      <vt:lpstr>Conclusions</vt:lpstr>
      <vt:lpstr>Tasks </vt:lpstr>
      <vt:lpstr>Tasks</vt:lpstr>
      <vt:lpstr>Tasks</vt:lpstr>
      <vt:lpstr>Teaching practices</vt:lpstr>
      <vt:lpstr>Teaching practices</vt:lpstr>
      <vt:lpstr>Teaching practices</vt:lpstr>
      <vt:lpstr>Teaching practices</vt:lpstr>
      <vt:lpstr>Teaching practices</vt:lpstr>
      <vt:lpstr> 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CRITICAL READING AND CRITICAL THINKING SKILLS THROUGH TEACHING PRACTICES IN THE CONTEXT OF ADVANCED (EAP) ENGLISH COURSES  </dc:title>
  <dc:creator>e.spirovska</dc:creator>
  <cp:lastModifiedBy>e.spirovska</cp:lastModifiedBy>
  <cp:revision>6</cp:revision>
  <dcterms:created xsi:type="dcterms:W3CDTF">2022-06-29T13:29:11Z</dcterms:created>
  <dcterms:modified xsi:type="dcterms:W3CDTF">2022-09-28T12:10:00Z</dcterms:modified>
</cp:coreProperties>
</file>