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Q 1: What is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 the most challenging for you related to the course Legal English?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Sheet1!$B$1:$G$1</c:f>
              <c:strCache>
                <c:ptCount val="6"/>
                <c:pt idx="0">
                  <c:v>Learn the new words</c:v>
                </c:pt>
                <c:pt idx="1">
                  <c:v>Understand the text</c:v>
                </c:pt>
                <c:pt idx="2">
                  <c:v>Speak fluently</c:v>
                </c:pt>
                <c:pt idx="3">
                  <c:v>Write well</c:v>
                </c:pt>
                <c:pt idx="4">
                  <c:v>Deal with professional legal content</c:v>
                </c:pt>
                <c:pt idx="5">
                  <c:v>Other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36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DEAE-4EA8-4E5F-B0A6-E83042B618F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3E3F9-D28E-4490-BA18-179B1E6D2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Facilitating Legal English Teaching and Learning through the SIOP Model</a:t>
            </a:r>
            <a:br>
              <a:rPr lang="en-US" sz="3600" b="1" dirty="0" smtClean="0"/>
            </a:br>
            <a:r>
              <a:rPr lang="en-US" sz="3100" dirty="0" err="1" smtClean="0"/>
              <a:t>Veronika</a:t>
            </a:r>
            <a:r>
              <a:rPr lang="en-US" sz="3100" dirty="0" smtClean="0"/>
              <a:t> </a:t>
            </a:r>
            <a:r>
              <a:rPr lang="en-US" sz="3100" dirty="0" err="1" smtClean="0"/>
              <a:t>Kareva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Besa</a:t>
            </a:r>
            <a:r>
              <a:rPr lang="en-US" sz="3100" dirty="0" smtClean="0"/>
              <a:t> </a:t>
            </a:r>
            <a:r>
              <a:rPr lang="en-US" sz="3100" dirty="0" err="1" smtClean="0"/>
              <a:t>Bytyqi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International ESP/LSP Conference</a:t>
            </a:r>
          </a:p>
          <a:p>
            <a:r>
              <a:rPr lang="en-US" sz="2400" dirty="0" smtClean="0"/>
              <a:t>Sept. 22-23, 2022 Nish, Serbia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Step </a:t>
            </a:r>
            <a:r>
              <a:rPr lang="en-US" sz="3100" b="1" dirty="0"/>
              <a:t>2: PRESENTATION: (language and content objectives, comprehensible input, strategies, interaction, feedback) – </a:t>
            </a:r>
            <a:r>
              <a:rPr lang="en-US" sz="3100" dirty="0" smtClean="0"/>
              <a:t>20 </a:t>
            </a:r>
            <a:r>
              <a:rPr lang="en-US" sz="3100" dirty="0"/>
              <a:t>min</a:t>
            </a:r>
            <a:r>
              <a:rPr lang="en-US" sz="3100" b="1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The </a:t>
            </a:r>
            <a:r>
              <a:rPr lang="en-US" dirty="0"/>
              <a:t>text, “The Scope and Nature of International Law” adapted from the book  </a:t>
            </a:r>
            <a:r>
              <a:rPr lang="en-US" u="sng" dirty="0"/>
              <a:t>“International Law”</a:t>
            </a:r>
            <a:r>
              <a:rPr lang="en-US" dirty="0"/>
              <a:t> by Vaughan </a:t>
            </a:r>
            <a:r>
              <a:rPr lang="en-US" dirty="0" smtClean="0"/>
              <a:t>Lowe posted on GC for home reading</a:t>
            </a:r>
            <a:endParaRPr lang="en-US" dirty="0"/>
          </a:p>
          <a:p>
            <a:pPr>
              <a:buNone/>
            </a:pPr>
            <a:r>
              <a:rPr lang="en-US" dirty="0" smtClean="0"/>
              <a:t>2. In </a:t>
            </a:r>
            <a:r>
              <a:rPr lang="en-US" dirty="0" smtClean="0"/>
              <a:t>class power point presentation </a:t>
            </a:r>
          </a:p>
          <a:p>
            <a:pPr>
              <a:buNone/>
            </a:pPr>
            <a:r>
              <a:rPr lang="en-US" dirty="0" smtClean="0"/>
              <a:t>3.</a:t>
            </a:r>
            <a:r>
              <a:rPr lang="en-US" dirty="0" smtClean="0"/>
              <a:t> </a:t>
            </a:r>
            <a:r>
              <a:rPr lang="en-US" dirty="0" smtClean="0"/>
              <a:t>Pair </a:t>
            </a:r>
            <a:r>
              <a:rPr lang="en-US" dirty="0"/>
              <a:t>work: Question/ answer </a:t>
            </a:r>
            <a:r>
              <a:rPr lang="en-US" dirty="0" smtClean="0"/>
              <a:t>session</a:t>
            </a:r>
            <a:endParaRPr lang="en-US" dirty="0"/>
          </a:p>
          <a:p>
            <a:pPr>
              <a:buNone/>
            </a:pPr>
            <a:r>
              <a:rPr lang="en-US" b="1" dirty="0"/>
              <a:t>Questions: </a:t>
            </a:r>
            <a:endParaRPr lang="en-US" dirty="0"/>
          </a:p>
          <a:p>
            <a:pPr lvl="0"/>
            <a:r>
              <a:rPr lang="en-US" dirty="0"/>
              <a:t>What does the international law regulate?</a:t>
            </a:r>
          </a:p>
          <a:p>
            <a:pPr lvl="0"/>
            <a:r>
              <a:rPr lang="en-US" dirty="0"/>
              <a:t>List some international organizations!</a:t>
            </a:r>
          </a:p>
          <a:p>
            <a:pPr lvl="0"/>
            <a:r>
              <a:rPr lang="en-US" dirty="0"/>
              <a:t>Which law regulates the dealings of EU member states and which law regulates their dealings with non-member states?</a:t>
            </a:r>
          </a:p>
          <a:p>
            <a:pPr lvl="0"/>
            <a:r>
              <a:rPr lang="en-US" dirty="0"/>
              <a:t>What is a human right treaty? </a:t>
            </a:r>
          </a:p>
          <a:p>
            <a:pPr lvl="0"/>
            <a:r>
              <a:rPr lang="en-US" dirty="0"/>
              <a:t>Can an individual sue his/her state at the European Court of Justice?</a:t>
            </a:r>
          </a:p>
          <a:p>
            <a:pPr lvl="0"/>
            <a:r>
              <a:rPr lang="en-US" dirty="0"/>
              <a:t>What are the differences between international law and national law?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Step 3: PRACTICE/APPLICATION: (meaningful activities, interaction, strategies, practice/application, feedback) – </a:t>
            </a:r>
            <a:r>
              <a:rPr lang="en-US" sz="3200" dirty="0"/>
              <a:t>10 min</a:t>
            </a:r>
            <a:r>
              <a:rPr lang="en-US" sz="3200" b="1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Group </a:t>
            </a:r>
            <a:r>
              <a:rPr lang="en-US" dirty="0"/>
              <a:t>work: Come up with own examples of cases that will be regulated by international law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Lesson ends…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4. REVIEW/ASSESSMENT: (review objectives and vocabulary, assess learning) – </a:t>
            </a:r>
            <a:r>
              <a:rPr lang="en-US" sz="2800" dirty="0" smtClean="0"/>
              <a:t>5 to10 </a:t>
            </a:r>
            <a:r>
              <a:rPr lang="en-US" sz="2800" dirty="0"/>
              <a:t>min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 smtClean="0"/>
              <a:t> Step 5. EXTENSION</a:t>
            </a:r>
            <a:r>
              <a:rPr lang="en-US" b="1" dirty="0"/>
              <a:t>: Homework:</a:t>
            </a:r>
            <a:endParaRPr lang="en-US" dirty="0"/>
          </a:p>
          <a:p>
            <a:pPr>
              <a:buNone/>
            </a:pPr>
            <a:r>
              <a:rPr lang="en-US" b="1" dirty="0"/>
              <a:t>Instructions: </a:t>
            </a:r>
            <a:r>
              <a:rPr lang="en-US" dirty="0"/>
              <a:t>Search the Internet and report on one case regulated by some international court using formal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Students’ reflections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Aimed at making students reflect on the experience with the SIOP based lesson compared to the other classes from the LE course conducted in a more traditional way</a:t>
            </a:r>
          </a:p>
          <a:p>
            <a:r>
              <a:rPr lang="en-US" dirty="0" smtClean="0"/>
              <a:t>Students guided what to focus on and assigned points for the activity in order to be motivated to complete it</a:t>
            </a:r>
          </a:p>
          <a:p>
            <a:r>
              <a:rPr lang="en-US" smtClean="0"/>
              <a:t>32 </a:t>
            </a:r>
            <a:r>
              <a:rPr lang="en-US" dirty="0" smtClean="0"/>
              <a:t>completed papers turned in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Conclusions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students’ reflections, the SIOP based lesson has managed to ‘solve’ the biggest issue related to the content in English: it was easier to understand and more convenient to use the new legal terminology; the lesson was perceived as more interesting than ‘regular’ lessons which lead to higher motivation (asking and answering questions in pairs was fun); they were able to recognize the formal language used in the text; stated that they would like to have more lessons like that one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Limitations of the study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lesson demonstrated</a:t>
            </a:r>
          </a:p>
          <a:p>
            <a:r>
              <a:rPr lang="en-US" dirty="0" smtClean="0"/>
              <a:t>Conclusions based on students’ perceptions and not on any performance measure (quiz, test, essay etc.)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Recommendations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 teachers should focus on careful lesson planning</a:t>
            </a:r>
          </a:p>
          <a:p>
            <a:r>
              <a:rPr lang="en-US" dirty="0" smtClean="0"/>
              <a:t>Materials should be </a:t>
            </a:r>
            <a:r>
              <a:rPr lang="en-US" dirty="0" smtClean="0"/>
              <a:t>selected </a:t>
            </a:r>
            <a:r>
              <a:rPr lang="en-US" dirty="0" smtClean="0"/>
              <a:t>to contain content and language objectives</a:t>
            </a:r>
          </a:p>
          <a:p>
            <a:r>
              <a:rPr lang="en-US" dirty="0" smtClean="0"/>
              <a:t>As much as possible, practice flipping the classroom</a:t>
            </a:r>
          </a:p>
          <a:p>
            <a:r>
              <a:rPr lang="en-US" dirty="0" smtClean="0"/>
              <a:t>For every lesson, identify the key vocabulary and revise it frequently</a:t>
            </a:r>
          </a:p>
          <a:p>
            <a:r>
              <a:rPr lang="en-US" dirty="0" smtClean="0"/>
              <a:t>Try to match the LE syllabus with the study of professional courses: include only the modules that students are dealing with in their professional courses</a:t>
            </a:r>
          </a:p>
          <a:p>
            <a:r>
              <a:rPr lang="en-US" dirty="0" smtClean="0"/>
              <a:t>Take examples for discussion from current, actual settings in order to promote critical thinking and increase relevance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Overview the main challenges of teaching Legal English (LE) </a:t>
            </a:r>
          </a:p>
          <a:p>
            <a:r>
              <a:rPr lang="en-US" dirty="0" smtClean="0"/>
              <a:t>Present the </a:t>
            </a:r>
            <a:r>
              <a:rPr lang="en-US" b="1" dirty="0" smtClean="0"/>
              <a:t>SIOP Model </a:t>
            </a:r>
            <a:r>
              <a:rPr lang="en-US" dirty="0" smtClean="0"/>
              <a:t>(Sheltered Instruction Observation Protocol)as an instructional approach for </a:t>
            </a:r>
            <a:r>
              <a:rPr lang="en-US" dirty="0"/>
              <a:t>lesson planning and delivery for making content in English more comprehensible </a:t>
            </a:r>
            <a:r>
              <a:rPr lang="en-US" dirty="0" smtClean="0"/>
              <a:t>with </a:t>
            </a:r>
            <a:r>
              <a:rPr lang="en-US" dirty="0"/>
              <a:t>non-native English </a:t>
            </a:r>
            <a:r>
              <a:rPr lang="en-US" dirty="0" smtClean="0"/>
              <a:t>speakers </a:t>
            </a:r>
          </a:p>
          <a:p>
            <a:r>
              <a:rPr lang="en-US" dirty="0" smtClean="0"/>
              <a:t>Propose </a:t>
            </a:r>
            <a:r>
              <a:rPr lang="en-US" dirty="0"/>
              <a:t>a model for teaching LE based on the SIOP </a:t>
            </a:r>
            <a:r>
              <a:rPr lang="en-US" dirty="0" smtClean="0"/>
              <a:t>principles</a:t>
            </a:r>
          </a:p>
          <a:p>
            <a:r>
              <a:rPr lang="en-US" dirty="0" smtClean="0"/>
              <a:t>Discuss its benefits for learning progress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Why teaching/learning Legal English is more complicated than other ESPs?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Specificity </a:t>
            </a:r>
            <a:r>
              <a:rPr lang="en-US" dirty="0"/>
              <a:t>of legal </a:t>
            </a:r>
            <a:r>
              <a:rPr lang="en-US" dirty="0" smtClean="0"/>
              <a:t>terminology</a:t>
            </a:r>
          </a:p>
          <a:p>
            <a:r>
              <a:rPr lang="en-US" dirty="0" smtClean="0"/>
              <a:t>Legal </a:t>
            </a:r>
            <a:r>
              <a:rPr lang="en-US" dirty="0"/>
              <a:t>professionals use a very specialized language even in their mother </a:t>
            </a:r>
            <a:r>
              <a:rPr lang="en-US" dirty="0" smtClean="0"/>
              <a:t>tongue</a:t>
            </a:r>
          </a:p>
          <a:p>
            <a:r>
              <a:rPr lang="en-US" dirty="0" smtClean="0"/>
              <a:t>Differences </a:t>
            </a:r>
            <a:r>
              <a:rPr lang="en-US" dirty="0"/>
              <a:t>among legal systems in the </a:t>
            </a:r>
            <a:r>
              <a:rPr lang="en-US" dirty="0" smtClean="0"/>
              <a:t>countries </a:t>
            </a:r>
          </a:p>
          <a:p>
            <a:r>
              <a:rPr lang="en-US" dirty="0" smtClean="0"/>
              <a:t>Students</a:t>
            </a:r>
            <a:r>
              <a:rPr lang="en-US" dirty="0"/>
              <a:t>’ lack of knowledge from the legal field </a:t>
            </a:r>
            <a:endParaRPr lang="en-US" dirty="0" smtClean="0"/>
          </a:p>
          <a:p>
            <a:r>
              <a:rPr lang="en-US" dirty="0" smtClean="0"/>
              <a:t>English </a:t>
            </a:r>
            <a:r>
              <a:rPr lang="en-US" dirty="0"/>
              <a:t>teachers’ lack of professional knowledge </a:t>
            </a:r>
          </a:p>
        </p:txBody>
      </p:sp>
      <p:pic>
        <p:nvPicPr>
          <p:cNvPr id="1029" name="Picture 5" descr="C:\Users\Veronika.VERONIKAKAREVA\Picture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34200" y="5286063"/>
            <a:ext cx="2362200" cy="1571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Possible solution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Framework needed for </a:t>
            </a:r>
            <a:r>
              <a:rPr lang="en-US" dirty="0"/>
              <a:t>teachers to use practices that will help LE students to learn both content and </a:t>
            </a:r>
            <a:r>
              <a:rPr lang="en-US" dirty="0" smtClean="0"/>
              <a:t>English</a:t>
            </a:r>
          </a:p>
          <a:p>
            <a:r>
              <a:rPr lang="en-US" dirty="0" smtClean="0"/>
              <a:t>The SIOP Model created </a:t>
            </a:r>
            <a:r>
              <a:rPr lang="en-US" dirty="0"/>
              <a:t>in the United States after a 7 year research (1996-2003) by a group of educational </a:t>
            </a:r>
            <a:r>
              <a:rPr lang="en-US" dirty="0" smtClean="0"/>
              <a:t>experts to </a:t>
            </a:r>
            <a:r>
              <a:rPr lang="en-US" dirty="0"/>
              <a:t>present curricular content concepts to second language learners through strategies and techniques that make new information comprehensible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In </a:t>
            </a:r>
            <a:r>
              <a:rPr lang="en-US" dirty="0"/>
              <a:t>parallel with content presentations, the Model enables teachers to develop students’ academic language skills in all four domains: reading, writing, listening and </a:t>
            </a:r>
            <a:r>
              <a:rPr lang="en-US" dirty="0" smtClean="0"/>
              <a:t>speaking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Basic SIOP principles of lesson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Inclusion </a:t>
            </a:r>
            <a:r>
              <a:rPr lang="en-US" dirty="0"/>
              <a:t>of both content and language objectives for every </a:t>
            </a:r>
            <a:r>
              <a:rPr lang="en-US" dirty="0" smtClean="0"/>
              <a:t>lesson</a:t>
            </a:r>
          </a:p>
          <a:p>
            <a:r>
              <a:rPr lang="en-US" dirty="0" smtClean="0"/>
              <a:t> Careful lesson planning including </a:t>
            </a:r>
            <a:r>
              <a:rPr lang="en-US" dirty="0"/>
              <a:t>key vocabulary and lesson sequence, based on SIOP features: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-motivation </a:t>
            </a:r>
            <a:r>
              <a:rPr lang="en-US" dirty="0"/>
              <a:t>through building </a:t>
            </a:r>
            <a:r>
              <a:rPr lang="en-US" dirty="0" smtClean="0"/>
              <a:t>background</a:t>
            </a:r>
          </a:p>
          <a:p>
            <a:pPr>
              <a:buNone/>
            </a:pPr>
            <a:r>
              <a:rPr lang="en-US" dirty="0" smtClean="0"/>
              <a:t> -presentation </a:t>
            </a:r>
          </a:p>
          <a:p>
            <a:pPr>
              <a:buNone/>
            </a:pPr>
            <a:r>
              <a:rPr lang="en-US" dirty="0" smtClean="0"/>
              <a:t> -practice/application </a:t>
            </a:r>
            <a:r>
              <a:rPr lang="en-US" dirty="0"/>
              <a:t>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-review/assessment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Methodological approach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questionnaire with students (40 participants attending two levels of Legal English)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 lesson created according to the template provided by the authors of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Reflections by students after the model lesson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Findings – an example question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of the questionnaire was to identify the most challenging areas from the LE course for students: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2895600"/>
          <a:ext cx="7162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 plan  for the topic International Law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To become familiar with the core of international law and what it regulates </a:t>
            </a:r>
          </a:p>
          <a:p>
            <a:pPr lvl="0"/>
            <a:r>
              <a:rPr lang="en-US" dirty="0"/>
              <a:t>To be able to define the term ‘treaty’ from legal point of view</a:t>
            </a:r>
          </a:p>
          <a:p>
            <a:pPr lvl="0"/>
            <a:r>
              <a:rPr lang="en-US" dirty="0"/>
              <a:t>To differentiate between matters governed by EU law and International Law</a:t>
            </a:r>
          </a:p>
          <a:p>
            <a:pPr lvl="0"/>
            <a:r>
              <a:rPr lang="en-US" dirty="0"/>
              <a:t>To become familiar with the differences between international law and national law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Language 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To identify the characteristics of the formal legal language</a:t>
            </a:r>
          </a:p>
          <a:p>
            <a:pPr lvl="0"/>
            <a:r>
              <a:rPr lang="en-US" dirty="0"/>
              <a:t>To revise the passive constructions</a:t>
            </a:r>
          </a:p>
          <a:p>
            <a:r>
              <a:rPr lang="en-US" b="1" dirty="0"/>
              <a:t>Key vocabulary: </a:t>
            </a:r>
            <a:r>
              <a:rPr lang="en-US" dirty="0"/>
              <a:t>bound, treaty, party, encompass, sue, dispute, customary, usurp, invariably, sovereignty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772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Step 1: MOTIVATION</a:t>
            </a:r>
            <a:r>
              <a:rPr lang="en-US" sz="4000" dirty="0" smtClean="0"/>
              <a:t>: (building background) – 10 min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Setting</a:t>
            </a:r>
            <a:r>
              <a:rPr lang="en-US" dirty="0"/>
              <a:t>: During the Olympic Games in Peking, one water polo representation claims that the other players took doping and start a case. Which organ will deal with it? </a:t>
            </a:r>
          </a:p>
          <a:p>
            <a:pPr>
              <a:buNone/>
            </a:pPr>
            <a:r>
              <a:rPr lang="en-US" dirty="0" smtClean="0"/>
              <a:t>	Or</a:t>
            </a:r>
            <a:endParaRPr lang="en-US" dirty="0"/>
          </a:p>
          <a:p>
            <a:r>
              <a:rPr lang="en-US" dirty="0"/>
              <a:t>Which court (organ) prosecuted Slobodan Milosevic? Under which law?</a:t>
            </a:r>
          </a:p>
          <a:p>
            <a:pPr>
              <a:buNone/>
            </a:pPr>
            <a:r>
              <a:rPr lang="en-US" dirty="0" smtClean="0"/>
              <a:t>	Or</a:t>
            </a:r>
            <a:endParaRPr lang="en-US" dirty="0"/>
          </a:p>
          <a:p>
            <a:r>
              <a:rPr lang="en-US" dirty="0"/>
              <a:t>Turkish military planes fly over the Greek sky without permission? What can happen?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933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Facilitating Legal English Teaching and Learning through the SIOP Model Veronika Kareva Besa Bytyqi</vt:lpstr>
      <vt:lpstr>Objectives</vt:lpstr>
      <vt:lpstr>Why teaching/learning Legal English is more complicated than other ESPs?</vt:lpstr>
      <vt:lpstr>Possible solution</vt:lpstr>
      <vt:lpstr>Basic SIOP principles of lesson organization</vt:lpstr>
      <vt:lpstr>Methodological approach</vt:lpstr>
      <vt:lpstr>Findings – an example question</vt:lpstr>
      <vt:lpstr>Lesson plan  for the topic International Law</vt:lpstr>
      <vt:lpstr> Step 1: MOTIVATION: (building background) – 10 min. </vt:lpstr>
      <vt:lpstr> Step 2: PRESENTATION: (language and content objectives, comprehensible input, strategies, interaction, feedback) – 20 min.  </vt:lpstr>
      <vt:lpstr>Step 3: PRACTICE/APPLICATION: (meaningful activities, interaction, strategies, practice/application, feedback) – 10 min. </vt:lpstr>
      <vt:lpstr>Lesson ends…</vt:lpstr>
      <vt:lpstr>Students’ reflections</vt:lpstr>
      <vt:lpstr>Conclusions</vt:lpstr>
      <vt:lpstr>Limitations of the study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Veronika</dc:creator>
  <cp:lastModifiedBy>Veronika</cp:lastModifiedBy>
  <cp:revision>50</cp:revision>
  <dcterms:created xsi:type="dcterms:W3CDTF">2022-09-18T09:56:37Z</dcterms:created>
  <dcterms:modified xsi:type="dcterms:W3CDTF">2022-09-21T14:44:53Z</dcterms:modified>
</cp:coreProperties>
</file>