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  <p:sldMasterId id="2147483673" r:id="rId2"/>
    <p:sldMasterId id="2147483686" r:id="rId3"/>
  </p:sldMasterIdLst>
  <p:notesMasterIdLst>
    <p:notesMasterId r:id="rId20"/>
  </p:notesMasterIdLst>
  <p:sldIdLst>
    <p:sldId id="307" r:id="rId4"/>
    <p:sldId id="379" r:id="rId5"/>
    <p:sldId id="384" r:id="rId6"/>
    <p:sldId id="416" r:id="rId7"/>
    <p:sldId id="385" r:id="rId8"/>
    <p:sldId id="415" r:id="rId9"/>
    <p:sldId id="413" r:id="rId10"/>
    <p:sldId id="406" r:id="rId11"/>
    <p:sldId id="407" r:id="rId12"/>
    <p:sldId id="408" r:id="rId13"/>
    <p:sldId id="410" r:id="rId14"/>
    <p:sldId id="414" r:id="rId15"/>
    <p:sldId id="411" r:id="rId16"/>
    <p:sldId id="419" r:id="rId17"/>
    <p:sldId id="417" r:id="rId18"/>
    <p:sldId id="403" r:id="rId19"/>
  </p:sldIdLst>
  <p:sldSz cx="12179300" cy="9134475" type="ledger"/>
  <p:notesSz cx="6858000" cy="9144000"/>
  <p:defaultTextStyle>
    <a:defPPr>
      <a:defRPr lang="en-US"/>
    </a:defPPr>
    <a:lvl1pPr marL="0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608829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217658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826489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435317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3044145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652974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261806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870634" algn="l" defTabSz="1217658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77">
          <p15:clr>
            <a:srgbClr val="A4A3A4"/>
          </p15:clr>
        </p15:guide>
        <p15:guide id="2" pos="3836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78" autoAdjust="0"/>
    <p:restoredTop sz="94680" autoAdjust="0"/>
  </p:normalViewPr>
  <p:slideViewPr>
    <p:cSldViewPr>
      <p:cViewPr>
        <p:scale>
          <a:sx n="68" d="100"/>
          <a:sy n="68" d="100"/>
        </p:scale>
        <p:origin x="-1200" y="230"/>
      </p:cViewPr>
      <p:guideLst>
        <p:guide orient="horz" pos="2877"/>
        <p:guide pos="3836"/>
      </p:guideLst>
    </p:cSldViewPr>
  </p:slideViewPr>
  <p:outlineViewPr>
    <p:cViewPr>
      <p:scale>
        <a:sx n="33" d="100"/>
        <a:sy n="33" d="100"/>
      </p:scale>
      <p:origin x="0" y="302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2880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8F31E-B352-4C0F-8C09-6719D09D4496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37219B-662C-449C-B78F-6C0527605C1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8829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7658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6489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5317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4145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2974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1806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0634" algn="l" defTabSz="1217658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600" dirty="0" smtClean="0"/>
              <a:t>this process is illustrated by cycles of planning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37219B-662C-449C-B78F-6C0527605C1D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3072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9"/>
            <a:ext cx="10352405" cy="19579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15"/>
            <a:ext cx="2740343" cy="7793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15"/>
            <a:ext cx="8018039" cy="7793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66" y="5109624"/>
            <a:ext cx="10968649" cy="2193721"/>
          </a:xfr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4795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966" y="7322082"/>
            <a:ext cx="10968649" cy="1084771"/>
          </a:xfrm>
        </p:spPr>
        <p:txBody>
          <a:bodyPr>
            <a:normAutofit/>
          </a:bodyPr>
          <a:lstStyle>
            <a:lvl1pPr marL="0" indent="0" algn="r">
              <a:buNone/>
              <a:defRPr sz="3729" b="0" i="0">
                <a:solidFill>
                  <a:srgbClr val="92D050"/>
                </a:solidFill>
              </a:defRPr>
            </a:lvl1pPr>
            <a:lvl2pPr marL="608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8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5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356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217758"/>
            <a:ext cx="10983307" cy="1852037"/>
          </a:xfrm>
        </p:spPr>
        <p:txBody>
          <a:bodyPr>
            <a:normAutofit/>
          </a:bodyPr>
          <a:lstStyle>
            <a:lvl1pPr algn="r">
              <a:defRPr sz="4795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7998" y="2397696"/>
            <a:ext cx="10983307" cy="6068612"/>
          </a:xfrm>
        </p:spPr>
        <p:txBody>
          <a:bodyPr/>
          <a:lstStyle>
            <a:lvl1pPr algn="l">
              <a:defRPr sz="3729">
                <a:solidFill>
                  <a:schemeClr val="tx1"/>
                </a:solidFill>
              </a:defRPr>
            </a:lvl1pPr>
            <a:lvl2pPr algn="l">
              <a:defRPr>
                <a:solidFill>
                  <a:schemeClr val="tx1"/>
                </a:solidFill>
              </a:defRPr>
            </a:lvl2pPr>
            <a:lvl3pPr algn="l">
              <a:defRPr>
                <a:solidFill>
                  <a:schemeClr val="tx1"/>
                </a:solidFill>
              </a:defRPr>
            </a:lvl3pPr>
            <a:lvl4pPr algn="l">
              <a:defRPr>
                <a:solidFill>
                  <a:schemeClr val="tx1"/>
                </a:solidFill>
              </a:defRPr>
            </a:lvl4pPr>
            <a:lvl5pPr algn="l"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714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770540"/>
            <a:ext cx="8328209" cy="1355964"/>
          </a:xfrm>
        </p:spPr>
        <p:txBody>
          <a:bodyPr>
            <a:normAutofit/>
          </a:bodyPr>
          <a:lstStyle>
            <a:lvl1pPr algn="l">
              <a:defRPr sz="4795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397696"/>
            <a:ext cx="8307252" cy="5938897"/>
          </a:xfrm>
        </p:spPr>
        <p:txBody>
          <a:bodyPr/>
          <a:lstStyle>
            <a:lvl1pPr>
              <a:defRPr sz="3729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399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48"/>
            <a:ext cx="10352405" cy="1814208"/>
          </a:xfrm>
        </p:spPr>
        <p:txBody>
          <a:bodyPr anchor="t"/>
          <a:lstStyle>
            <a:lvl1pPr algn="l">
              <a:defRPr sz="5328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81"/>
            <a:ext cx="10352405" cy="1998165"/>
          </a:xfrm>
        </p:spPr>
        <p:txBody>
          <a:bodyPr anchor="b"/>
          <a:lstStyle>
            <a:lvl1pPr marL="0" indent="0">
              <a:buNone/>
              <a:defRPr sz="2664">
                <a:solidFill>
                  <a:schemeClr val="tx1">
                    <a:tint val="75000"/>
                  </a:schemeClr>
                </a:solidFill>
              </a:defRPr>
            </a:lvl1pPr>
            <a:lvl2pPr marL="608945" indent="0">
              <a:buNone/>
              <a:defRPr sz="2397">
                <a:solidFill>
                  <a:schemeClr val="tx1">
                    <a:tint val="75000"/>
                  </a:schemeClr>
                </a:solidFill>
              </a:defRPr>
            </a:lvl2pPr>
            <a:lvl3pPr marL="1217889" indent="0">
              <a:buNone/>
              <a:defRPr sz="2131">
                <a:solidFill>
                  <a:schemeClr val="tx1">
                    <a:tint val="75000"/>
                  </a:schemeClr>
                </a:solidFill>
              </a:defRPr>
            </a:lvl3pPr>
            <a:lvl4pPr marL="1826834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5779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472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3668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2613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1557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53067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9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9"/>
            <a:ext cx="5379191" cy="6028331"/>
          </a:xfrm>
        </p:spPr>
        <p:txBody>
          <a:bodyPr/>
          <a:lstStyle>
            <a:lvl1pPr>
              <a:defRPr sz="3729"/>
            </a:lvl1pPr>
            <a:lvl2pPr>
              <a:defRPr sz="3197"/>
            </a:lvl2pPr>
            <a:lvl3pPr>
              <a:defRPr sz="2664"/>
            </a:lvl3pPr>
            <a:lvl4pPr>
              <a:defRPr sz="2397"/>
            </a:lvl4pPr>
            <a:lvl5pPr>
              <a:defRPr sz="2397"/>
            </a:lvl5pPr>
            <a:lvl6pPr>
              <a:defRPr sz="2397"/>
            </a:lvl6pPr>
            <a:lvl7pPr>
              <a:defRPr sz="2397"/>
            </a:lvl7pPr>
            <a:lvl8pPr>
              <a:defRPr sz="2397"/>
            </a:lvl8pPr>
            <a:lvl9pPr>
              <a:defRPr sz="239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820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0662" y="191982"/>
            <a:ext cx="10757977" cy="1898349"/>
          </a:xfrm>
        </p:spPr>
        <p:txBody>
          <a:bodyPr>
            <a:normAutofit/>
          </a:bodyPr>
          <a:lstStyle>
            <a:lvl1pPr algn="r">
              <a:defRPr sz="4795" baseline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5093" y="2914717"/>
            <a:ext cx="5381306" cy="852128"/>
          </a:xfrm>
        </p:spPr>
        <p:txBody>
          <a:bodyPr anchor="b"/>
          <a:lstStyle>
            <a:lvl1pPr marL="0" indent="0" algn="ctr">
              <a:buNone/>
              <a:defRPr sz="3197" b="1">
                <a:solidFill>
                  <a:schemeClr val="tx1"/>
                </a:solidFill>
              </a:defRPr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093" y="3753659"/>
            <a:ext cx="5381306" cy="4042530"/>
          </a:xfrm>
        </p:spPr>
        <p:txBody>
          <a:bodyPr/>
          <a:lstStyle>
            <a:lvl1pPr algn="ctr">
              <a:defRPr sz="3197">
                <a:solidFill>
                  <a:schemeClr val="tx1"/>
                </a:solidFill>
              </a:defRPr>
            </a:lvl1pPr>
            <a:lvl2pPr algn="ctr">
              <a:defRPr sz="2664">
                <a:solidFill>
                  <a:schemeClr val="tx1"/>
                </a:solidFill>
              </a:defRPr>
            </a:lvl2pPr>
            <a:lvl3pPr algn="ctr">
              <a:defRPr sz="2397">
                <a:solidFill>
                  <a:schemeClr val="tx1"/>
                </a:solidFill>
              </a:defRPr>
            </a:lvl3pPr>
            <a:lvl4pPr algn="ctr">
              <a:defRPr sz="2131">
                <a:solidFill>
                  <a:schemeClr val="tx1"/>
                </a:solidFill>
              </a:defRPr>
            </a:lvl4pPr>
            <a:lvl5pPr algn="ctr">
              <a:defRPr sz="2131">
                <a:solidFill>
                  <a:schemeClr val="tx1"/>
                </a:solidFill>
              </a:defRPr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89651" y="2914717"/>
            <a:ext cx="5383420" cy="852128"/>
          </a:xfrm>
        </p:spPr>
        <p:txBody>
          <a:bodyPr anchor="b"/>
          <a:lstStyle>
            <a:lvl1pPr marL="0" indent="0" algn="ctr">
              <a:buNone/>
              <a:defRPr sz="3197" b="1">
                <a:solidFill>
                  <a:schemeClr val="tx1"/>
                </a:solidFill>
              </a:defRPr>
            </a:lvl1pPr>
            <a:lvl2pPr marL="608945" indent="0">
              <a:buNone/>
              <a:defRPr sz="2664" b="1"/>
            </a:lvl2pPr>
            <a:lvl3pPr marL="1217889" indent="0">
              <a:buNone/>
              <a:defRPr sz="2397" b="1"/>
            </a:lvl3pPr>
            <a:lvl4pPr marL="1826834" indent="0">
              <a:buNone/>
              <a:defRPr sz="2131" b="1"/>
            </a:lvl4pPr>
            <a:lvl5pPr marL="2435779" indent="0">
              <a:buNone/>
              <a:defRPr sz="2131" b="1"/>
            </a:lvl5pPr>
            <a:lvl6pPr marL="3044723" indent="0">
              <a:buNone/>
              <a:defRPr sz="2131" b="1"/>
            </a:lvl6pPr>
            <a:lvl7pPr marL="3653668" indent="0">
              <a:buNone/>
              <a:defRPr sz="2131" b="1"/>
            </a:lvl7pPr>
            <a:lvl8pPr marL="4262613" indent="0">
              <a:buNone/>
              <a:defRPr sz="2131" b="1"/>
            </a:lvl8pPr>
            <a:lvl9pPr marL="4871557" indent="0">
              <a:buNone/>
              <a:defRPr sz="2131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89651" y="3753659"/>
            <a:ext cx="5383420" cy="4042530"/>
          </a:xfrm>
        </p:spPr>
        <p:txBody>
          <a:bodyPr/>
          <a:lstStyle>
            <a:lvl1pPr algn="ctr">
              <a:defRPr sz="3197">
                <a:solidFill>
                  <a:schemeClr val="tx1"/>
                </a:solidFill>
              </a:defRPr>
            </a:lvl1pPr>
            <a:lvl2pPr algn="ctr">
              <a:defRPr sz="2664">
                <a:solidFill>
                  <a:schemeClr val="tx1"/>
                </a:solidFill>
              </a:defRPr>
            </a:lvl2pPr>
            <a:lvl3pPr algn="ctr">
              <a:defRPr sz="2397">
                <a:solidFill>
                  <a:schemeClr val="tx1"/>
                </a:solidFill>
              </a:defRPr>
            </a:lvl3pPr>
            <a:lvl4pPr algn="ctr">
              <a:defRPr sz="2131">
                <a:solidFill>
                  <a:schemeClr val="tx1"/>
                </a:solidFill>
              </a:defRPr>
            </a:lvl4pPr>
            <a:lvl5pPr algn="ctr">
              <a:defRPr sz="2131">
                <a:solidFill>
                  <a:schemeClr val="tx1"/>
                </a:solidFill>
              </a:defRPr>
            </a:lvl5pPr>
            <a:lvl6pPr>
              <a:defRPr sz="2131"/>
            </a:lvl6pPr>
            <a:lvl7pPr>
              <a:defRPr sz="2131"/>
            </a:lvl7pPr>
            <a:lvl8pPr>
              <a:defRPr sz="2131"/>
            </a:lvl8pPr>
            <a:lvl9pPr>
              <a:defRPr sz="213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2765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6809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8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7" y="363687"/>
            <a:ext cx="4006906" cy="1547787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89"/>
            <a:ext cx="6808567" cy="7796022"/>
          </a:xfrm>
        </p:spPr>
        <p:txBody>
          <a:bodyPr/>
          <a:lstStyle>
            <a:lvl1pPr>
              <a:defRPr sz="4262"/>
            </a:lvl1pPr>
            <a:lvl2pPr>
              <a:defRPr sz="3729"/>
            </a:lvl2pPr>
            <a:lvl3pPr>
              <a:defRPr sz="3197"/>
            </a:lvl3pPr>
            <a:lvl4pPr>
              <a:defRPr sz="2664"/>
            </a:lvl4pPr>
            <a:lvl5pPr>
              <a:defRPr sz="2664"/>
            </a:lvl5pPr>
            <a:lvl6pPr>
              <a:defRPr sz="2664"/>
            </a:lvl6pPr>
            <a:lvl7pPr>
              <a:defRPr sz="2664"/>
            </a:lvl7pPr>
            <a:lvl8pPr>
              <a:defRPr sz="2664"/>
            </a:lvl8pPr>
            <a:lvl9pPr>
              <a:defRPr sz="266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67" y="1911476"/>
            <a:ext cx="4006906" cy="6248235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966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3"/>
            <a:ext cx="7307580" cy="754864"/>
          </a:xfrm>
        </p:spPr>
        <p:txBody>
          <a:bodyPr anchor="b"/>
          <a:lstStyle>
            <a:lvl1pPr algn="l">
              <a:defRPr sz="2664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2"/>
            <a:ext cx="7307580" cy="5480685"/>
          </a:xfrm>
        </p:spPr>
        <p:txBody>
          <a:bodyPr/>
          <a:lstStyle>
            <a:lvl1pPr marL="0" indent="0">
              <a:buNone/>
              <a:defRPr sz="4262"/>
            </a:lvl1pPr>
            <a:lvl2pPr marL="608945" indent="0">
              <a:buNone/>
              <a:defRPr sz="3729"/>
            </a:lvl2pPr>
            <a:lvl3pPr marL="1217889" indent="0">
              <a:buNone/>
              <a:defRPr sz="3197"/>
            </a:lvl3pPr>
            <a:lvl4pPr marL="1826834" indent="0">
              <a:buNone/>
              <a:defRPr sz="2664"/>
            </a:lvl4pPr>
            <a:lvl5pPr marL="2435779" indent="0">
              <a:buNone/>
              <a:defRPr sz="2664"/>
            </a:lvl5pPr>
            <a:lvl6pPr marL="3044723" indent="0">
              <a:buNone/>
              <a:defRPr sz="2664"/>
            </a:lvl6pPr>
            <a:lvl7pPr marL="3653668" indent="0">
              <a:buNone/>
              <a:defRPr sz="2664"/>
            </a:lvl7pPr>
            <a:lvl8pPr marL="4262613" indent="0">
              <a:buNone/>
              <a:defRPr sz="2664"/>
            </a:lvl8pPr>
            <a:lvl9pPr marL="4871557" indent="0">
              <a:buNone/>
              <a:defRPr sz="2664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8996"/>
            <a:ext cx="7307580" cy="1072032"/>
          </a:xfrm>
        </p:spPr>
        <p:txBody>
          <a:bodyPr/>
          <a:lstStyle>
            <a:lvl1pPr marL="0" indent="0">
              <a:buNone/>
              <a:defRPr sz="1865"/>
            </a:lvl1pPr>
            <a:lvl2pPr marL="608945" indent="0">
              <a:buNone/>
              <a:defRPr sz="1598"/>
            </a:lvl2pPr>
            <a:lvl3pPr marL="1217889" indent="0">
              <a:buNone/>
              <a:defRPr sz="1332"/>
            </a:lvl3pPr>
            <a:lvl4pPr marL="1826834" indent="0">
              <a:buNone/>
              <a:defRPr sz="1199"/>
            </a:lvl4pPr>
            <a:lvl5pPr marL="2435779" indent="0">
              <a:buNone/>
              <a:defRPr sz="1199"/>
            </a:lvl5pPr>
            <a:lvl6pPr marL="3044723" indent="0">
              <a:buNone/>
              <a:defRPr sz="1199"/>
            </a:lvl6pPr>
            <a:lvl7pPr marL="3653668" indent="0">
              <a:buNone/>
              <a:defRPr sz="1199"/>
            </a:lvl7pPr>
            <a:lvl8pPr marL="4262613" indent="0">
              <a:buNone/>
              <a:defRPr sz="1199"/>
            </a:lvl8pPr>
            <a:lvl9pPr marL="4871557" indent="0">
              <a:buNone/>
              <a:defRPr sz="119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9318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0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03"/>
            <a:ext cx="2740343" cy="779390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03"/>
            <a:ext cx="8018039" cy="77939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E:\websites\free-power-point-templates\2012\logos.png">
            <a:extLst>
              <a:ext uri="{FF2B5EF4-FFF2-40B4-BE49-F238E27FC236}">
                <a16:creationId xmlns="" xmlns:a16="http://schemas.microsoft.com/office/drawing/2014/main" id="{08B89D22-1D6E-450B-881F-4D2A4C527F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2677" y="4131183"/>
            <a:ext cx="1949679" cy="935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1993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3448" y="2837619"/>
            <a:ext cx="10352405" cy="195798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6895" y="5176202"/>
            <a:ext cx="8525510" cy="233436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29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1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0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33178"/>
      </p:ext>
    </p:extLst>
  </p:cSld>
  <p:clrMapOvr>
    <a:masterClrMapping/>
  </p:clrMapOvr>
  <p:transition>
    <p:cover dir="r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588050"/>
      </p:ext>
    </p:extLst>
  </p:cSld>
  <p:clrMapOvr>
    <a:masterClrMapping/>
  </p:clrMapOvr>
  <p:transition>
    <p:cover dir="r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50"/>
            <a:ext cx="10352405" cy="181421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90"/>
            <a:ext cx="10352405" cy="199816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6088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2176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724120"/>
      </p:ext>
    </p:extLst>
  </p:cSld>
  <p:clrMapOvr>
    <a:masterClrMapping/>
  </p:clrMapOvr>
  <p:transition>
    <p:cover dir="r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46995"/>
      </p:ext>
    </p:extLst>
  </p:cSld>
  <p:clrMapOvr>
    <a:masterClrMapping/>
  </p:clrMapOvr>
  <p:transition>
    <p:cover dir="r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8"/>
            <a:ext cx="5381306" cy="852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8829" indent="0">
              <a:buNone/>
              <a:defRPr sz="2500" b="1"/>
            </a:lvl2pPr>
            <a:lvl3pPr marL="1217658" indent="0">
              <a:buNone/>
              <a:defRPr sz="2300" b="1"/>
            </a:lvl3pPr>
            <a:lvl4pPr marL="1826489" indent="0">
              <a:buNone/>
              <a:defRPr sz="2100" b="1"/>
            </a:lvl4pPr>
            <a:lvl5pPr marL="2435317" indent="0">
              <a:buNone/>
              <a:defRPr sz="2100" b="1"/>
            </a:lvl5pPr>
            <a:lvl6pPr marL="3044145" indent="0">
              <a:buNone/>
              <a:defRPr sz="2100" b="1"/>
            </a:lvl6pPr>
            <a:lvl7pPr marL="3652974" indent="0">
              <a:buNone/>
              <a:defRPr sz="2100" b="1"/>
            </a:lvl7pPr>
            <a:lvl8pPr marL="4261806" indent="0">
              <a:buNone/>
              <a:defRPr sz="2100" b="1"/>
            </a:lvl8pPr>
            <a:lvl9pPr marL="48706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20"/>
            <a:ext cx="5381306" cy="526289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22" y="2044688"/>
            <a:ext cx="5383420" cy="852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8829" indent="0">
              <a:buNone/>
              <a:defRPr sz="2500" b="1"/>
            </a:lvl2pPr>
            <a:lvl3pPr marL="1217658" indent="0">
              <a:buNone/>
              <a:defRPr sz="2300" b="1"/>
            </a:lvl3pPr>
            <a:lvl4pPr marL="1826489" indent="0">
              <a:buNone/>
              <a:defRPr sz="2100" b="1"/>
            </a:lvl4pPr>
            <a:lvl5pPr marL="2435317" indent="0">
              <a:buNone/>
              <a:defRPr sz="2100" b="1"/>
            </a:lvl5pPr>
            <a:lvl6pPr marL="3044145" indent="0">
              <a:buNone/>
              <a:defRPr sz="2100" b="1"/>
            </a:lvl6pPr>
            <a:lvl7pPr marL="3652974" indent="0">
              <a:buNone/>
              <a:defRPr sz="2100" b="1"/>
            </a:lvl7pPr>
            <a:lvl8pPr marL="4261806" indent="0">
              <a:buNone/>
              <a:defRPr sz="2100" b="1"/>
            </a:lvl8pPr>
            <a:lvl9pPr marL="48706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22" y="2896820"/>
            <a:ext cx="5383420" cy="526289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869134"/>
      </p:ext>
    </p:extLst>
  </p:cSld>
  <p:clrMapOvr>
    <a:masterClrMapping/>
  </p:clrMapOvr>
  <p:transition>
    <p:cover dir="r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785824"/>
      </p:ext>
    </p:extLst>
  </p:cSld>
  <p:clrMapOvr>
    <a:masterClrMapping/>
  </p:clrMapOvr>
  <p:transition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081" y="5869750"/>
            <a:ext cx="10352405" cy="1814210"/>
          </a:xfrm>
        </p:spPr>
        <p:txBody>
          <a:bodyPr anchor="t"/>
          <a:lstStyle>
            <a:lvl1pPr algn="l">
              <a:defRPr sz="55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081" y="3871590"/>
            <a:ext cx="10352405" cy="199816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608829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21765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64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31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14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297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180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063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315305"/>
      </p:ext>
    </p:extLst>
  </p:cSld>
  <p:clrMapOvr>
    <a:masterClrMapping/>
  </p:clrMapOvr>
  <p:transition>
    <p:cover dir="r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71" y="363691"/>
            <a:ext cx="4006906" cy="15477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6"/>
            <a:ext cx="6808567" cy="77960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71" y="191148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829" indent="0">
              <a:buNone/>
              <a:defRPr sz="1600"/>
            </a:lvl2pPr>
            <a:lvl3pPr marL="1217658" indent="0">
              <a:buNone/>
              <a:defRPr sz="1300"/>
            </a:lvl3pPr>
            <a:lvl4pPr marL="1826489" indent="0">
              <a:buNone/>
              <a:defRPr sz="1300"/>
            </a:lvl4pPr>
            <a:lvl5pPr marL="2435317" indent="0">
              <a:buNone/>
              <a:defRPr sz="1300"/>
            </a:lvl5pPr>
            <a:lvl6pPr marL="3044145" indent="0">
              <a:buNone/>
              <a:defRPr sz="1300"/>
            </a:lvl6pPr>
            <a:lvl7pPr marL="3652974" indent="0">
              <a:buNone/>
              <a:defRPr sz="1300"/>
            </a:lvl7pPr>
            <a:lvl8pPr marL="4261806" indent="0">
              <a:buNone/>
              <a:defRPr sz="1300"/>
            </a:lvl8pPr>
            <a:lvl9pPr marL="487063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89800"/>
      </p:ext>
    </p:extLst>
  </p:cSld>
  <p:clrMapOvr>
    <a:masterClrMapping/>
  </p:clrMapOvr>
  <p:transition>
    <p:cover dir="r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8"/>
            <a:ext cx="7307580" cy="75486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0"/>
            <a:ext cx="7307580" cy="5480685"/>
          </a:xfrm>
        </p:spPr>
        <p:txBody>
          <a:bodyPr/>
          <a:lstStyle>
            <a:lvl1pPr marL="0" indent="0">
              <a:buNone/>
              <a:defRPr sz="4100"/>
            </a:lvl1pPr>
            <a:lvl2pPr marL="608829" indent="0">
              <a:buNone/>
              <a:defRPr sz="3600"/>
            </a:lvl2pPr>
            <a:lvl3pPr marL="1217658" indent="0">
              <a:buNone/>
              <a:defRPr sz="3100"/>
            </a:lvl3pPr>
            <a:lvl4pPr marL="1826489" indent="0">
              <a:buNone/>
              <a:defRPr sz="2500"/>
            </a:lvl4pPr>
            <a:lvl5pPr marL="2435317" indent="0">
              <a:buNone/>
              <a:defRPr sz="2500"/>
            </a:lvl5pPr>
            <a:lvl6pPr marL="3044145" indent="0">
              <a:buNone/>
              <a:defRPr sz="2500"/>
            </a:lvl6pPr>
            <a:lvl7pPr marL="3652974" indent="0">
              <a:buNone/>
              <a:defRPr sz="2500"/>
            </a:lvl7pPr>
            <a:lvl8pPr marL="4261806" indent="0">
              <a:buNone/>
              <a:defRPr sz="2500"/>
            </a:lvl8pPr>
            <a:lvl9pPr marL="4870634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9003"/>
            <a:ext cx="7307580" cy="1072033"/>
          </a:xfrm>
        </p:spPr>
        <p:txBody>
          <a:bodyPr/>
          <a:lstStyle>
            <a:lvl1pPr marL="0" indent="0">
              <a:buNone/>
              <a:defRPr sz="1900"/>
            </a:lvl1pPr>
            <a:lvl2pPr marL="608829" indent="0">
              <a:buNone/>
              <a:defRPr sz="1600"/>
            </a:lvl2pPr>
            <a:lvl3pPr marL="1217658" indent="0">
              <a:buNone/>
              <a:defRPr sz="1300"/>
            </a:lvl3pPr>
            <a:lvl4pPr marL="1826489" indent="0">
              <a:buNone/>
              <a:defRPr sz="1300"/>
            </a:lvl4pPr>
            <a:lvl5pPr marL="2435317" indent="0">
              <a:buNone/>
              <a:defRPr sz="1300"/>
            </a:lvl5pPr>
            <a:lvl6pPr marL="3044145" indent="0">
              <a:buNone/>
              <a:defRPr sz="1300"/>
            </a:lvl6pPr>
            <a:lvl7pPr marL="3652974" indent="0">
              <a:buNone/>
              <a:defRPr sz="1300"/>
            </a:lvl7pPr>
            <a:lvl8pPr marL="4261806" indent="0">
              <a:buNone/>
              <a:defRPr sz="1300"/>
            </a:lvl8pPr>
            <a:lvl9pPr marL="487063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083646"/>
      </p:ext>
    </p:extLst>
  </p:cSld>
  <p:clrMapOvr>
    <a:masterClrMapping/>
  </p:clrMapOvr>
  <p:transition>
    <p:cover dir="r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441877"/>
      </p:ext>
    </p:extLst>
  </p:cSld>
  <p:clrMapOvr>
    <a:masterClrMapping/>
  </p:clrMapOvr>
  <p:transition>
    <p:cover dir="r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29992" y="365815"/>
            <a:ext cx="2740343" cy="77939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965" y="365815"/>
            <a:ext cx="8018039" cy="779390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26472"/>
      </p:ext>
    </p:extLst>
  </p:cSld>
  <p:clrMapOvr>
    <a:masterClrMapping/>
  </p:clrMapOvr>
  <p:transition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965" y="2131378"/>
            <a:ext cx="5379191" cy="60283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144" y="2131378"/>
            <a:ext cx="5379191" cy="6028335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044688"/>
            <a:ext cx="5381306" cy="852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8829" indent="0">
              <a:buNone/>
              <a:defRPr sz="2500" b="1"/>
            </a:lvl2pPr>
            <a:lvl3pPr marL="1217658" indent="0">
              <a:buNone/>
              <a:defRPr sz="2300" b="1"/>
            </a:lvl3pPr>
            <a:lvl4pPr marL="1826489" indent="0">
              <a:buNone/>
              <a:defRPr sz="2100" b="1"/>
            </a:lvl4pPr>
            <a:lvl5pPr marL="2435317" indent="0">
              <a:buNone/>
              <a:defRPr sz="2100" b="1"/>
            </a:lvl5pPr>
            <a:lvl6pPr marL="3044145" indent="0">
              <a:buNone/>
              <a:defRPr sz="2100" b="1"/>
            </a:lvl6pPr>
            <a:lvl7pPr marL="3652974" indent="0">
              <a:buNone/>
              <a:defRPr sz="2100" b="1"/>
            </a:lvl7pPr>
            <a:lvl8pPr marL="4261806" indent="0">
              <a:buNone/>
              <a:defRPr sz="2100" b="1"/>
            </a:lvl8pPr>
            <a:lvl9pPr marL="48706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965" y="2896820"/>
            <a:ext cx="5381306" cy="526289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6922" y="2044688"/>
            <a:ext cx="5383420" cy="85213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608829" indent="0">
              <a:buNone/>
              <a:defRPr sz="2500" b="1"/>
            </a:lvl2pPr>
            <a:lvl3pPr marL="1217658" indent="0">
              <a:buNone/>
              <a:defRPr sz="2300" b="1"/>
            </a:lvl3pPr>
            <a:lvl4pPr marL="1826489" indent="0">
              <a:buNone/>
              <a:defRPr sz="2100" b="1"/>
            </a:lvl4pPr>
            <a:lvl5pPr marL="2435317" indent="0">
              <a:buNone/>
              <a:defRPr sz="2100" b="1"/>
            </a:lvl5pPr>
            <a:lvl6pPr marL="3044145" indent="0">
              <a:buNone/>
              <a:defRPr sz="2100" b="1"/>
            </a:lvl6pPr>
            <a:lvl7pPr marL="3652974" indent="0">
              <a:buNone/>
              <a:defRPr sz="2100" b="1"/>
            </a:lvl7pPr>
            <a:lvl8pPr marL="4261806" indent="0">
              <a:buNone/>
              <a:defRPr sz="2100" b="1"/>
            </a:lvl8pPr>
            <a:lvl9pPr marL="4870634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6922" y="2896820"/>
            <a:ext cx="5383420" cy="5262893"/>
          </a:xfrm>
        </p:spPr>
        <p:txBody>
          <a:bodyPr/>
          <a:lstStyle>
            <a:lvl1pPr>
              <a:defRPr sz="3100"/>
            </a:lvl1pPr>
            <a:lvl2pPr>
              <a:defRPr sz="25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71" y="363691"/>
            <a:ext cx="4006906" cy="154778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1768" y="363696"/>
            <a:ext cx="6808567" cy="7796021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71" y="1911484"/>
            <a:ext cx="4006906" cy="6248235"/>
          </a:xfrm>
        </p:spPr>
        <p:txBody>
          <a:bodyPr/>
          <a:lstStyle>
            <a:lvl1pPr marL="0" indent="0">
              <a:buNone/>
              <a:defRPr sz="1900"/>
            </a:lvl1pPr>
            <a:lvl2pPr marL="608829" indent="0">
              <a:buNone/>
              <a:defRPr sz="1600"/>
            </a:lvl2pPr>
            <a:lvl3pPr marL="1217658" indent="0">
              <a:buNone/>
              <a:defRPr sz="1300"/>
            </a:lvl3pPr>
            <a:lvl4pPr marL="1826489" indent="0">
              <a:buNone/>
              <a:defRPr sz="1300"/>
            </a:lvl4pPr>
            <a:lvl5pPr marL="2435317" indent="0">
              <a:buNone/>
              <a:defRPr sz="1300"/>
            </a:lvl5pPr>
            <a:lvl6pPr marL="3044145" indent="0">
              <a:buNone/>
              <a:defRPr sz="1300"/>
            </a:lvl6pPr>
            <a:lvl7pPr marL="3652974" indent="0">
              <a:buNone/>
              <a:defRPr sz="1300"/>
            </a:lvl7pPr>
            <a:lvl8pPr marL="4261806" indent="0">
              <a:buNone/>
              <a:defRPr sz="1300"/>
            </a:lvl8pPr>
            <a:lvl9pPr marL="487063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28" y="6394138"/>
            <a:ext cx="7307580" cy="754864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7228" y="816180"/>
            <a:ext cx="7307580" cy="5480685"/>
          </a:xfrm>
        </p:spPr>
        <p:txBody>
          <a:bodyPr/>
          <a:lstStyle>
            <a:lvl1pPr marL="0" indent="0">
              <a:buNone/>
              <a:defRPr sz="4100"/>
            </a:lvl1pPr>
            <a:lvl2pPr marL="608829" indent="0">
              <a:buNone/>
              <a:defRPr sz="3600"/>
            </a:lvl2pPr>
            <a:lvl3pPr marL="1217658" indent="0">
              <a:buNone/>
              <a:defRPr sz="3100"/>
            </a:lvl3pPr>
            <a:lvl4pPr marL="1826489" indent="0">
              <a:buNone/>
              <a:defRPr sz="2500"/>
            </a:lvl4pPr>
            <a:lvl5pPr marL="2435317" indent="0">
              <a:buNone/>
              <a:defRPr sz="2500"/>
            </a:lvl5pPr>
            <a:lvl6pPr marL="3044145" indent="0">
              <a:buNone/>
              <a:defRPr sz="2500"/>
            </a:lvl6pPr>
            <a:lvl7pPr marL="3652974" indent="0">
              <a:buNone/>
              <a:defRPr sz="2500"/>
            </a:lvl7pPr>
            <a:lvl8pPr marL="4261806" indent="0">
              <a:buNone/>
              <a:defRPr sz="2500"/>
            </a:lvl8pPr>
            <a:lvl9pPr marL="4870634" indent="0">
              <a:buNone/>
              <a:defRPr sz="2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7228" y="7149003"/>
            <a:ext cx="7307580" cy="1072033"/>
          </a:xfrm>
        </p:spPr>
        <p:txBody>
          <a:bodyPr/>
          <a:lstStyle>
            <a:lvl1pPr marL="0" indent="0">
              <a:buNone/>
              <a:defRPr sz="1900"/>
            </a:lvl1pPr>
            <a:lvl2pPr marL="608829" indent="0">
              <a:buNone/>
              <a:defRPr sz="1600"/>
            </a:lvl2pPr>
            <a:lvl3pPr marL="1217658" indent="0">
              <a:buNone/>
              <a:defRPr sz="1300"/>
            </a:lvl3pPr>
            <a:lvl4pPr marL="1826489" indent="0">
              <a:buNone/>
              <a:defRPr sz="1300"/>
            </a:lvl4pPr>
            <a:lvl5pPr marL="2435317" indent="0">
              <a:buNone/>
              <a:defRPr sz="1300"/>
            </a:lvl5pPr>
            <a:lvl6pPr marL="3044145" indent="0">
              <a:buNone/>
              <a:defRPr sz="1300"/>
            </a:lvl6pPr>
            <a:lvl7pPr marL="3652974" indent="0">
              <a:buNone/>
              <a:defRPr sz="1300"/>
            </a:lvl7pPr>
            <a:lvl8pPr marL="4261806" indent="0">
              <a:buNone/>
              <a:defRPr sz="1300"/>
            </a:lvl8pPr>
            <a:lvl9pPr marL="4870634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9"/>
            <a:ext cx="10961370" cy="152241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5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19"/>
            <a:ext cx="2841837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2B84-EEB4-4EB0-A631-FA04902CB635}" type="datetimeFigureOut">
              <a:rPr lang="en-US" smtClean="0"/>
              <a:pPr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19"/>
            <a:ext cx="3856778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19"/>
            <a:ext cx="2841837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61B-E8AD-46F2-ACAB-4CB724A669A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over dir="ru"/>
  </p:transition>
  <p:txStyles>
    <p:titleStyle>
      <a:lvl1pPr algn="ctr" defTabSz="121765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22" indent="-456622" algn="l" defTabSz="121765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47" indent="-380520" algn="l" defTabSz="121765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74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903" indent="-304414" algn="l" defTabSz="12176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32" indent="-304414" algn="l" defTabSz="121765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60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92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21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48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29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58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9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17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45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74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06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634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3"/>
            <a:ext cx="10961370" cy="1522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9"/>
            <a:ext cx="10961370" cy="6028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06"/>
            <a:ext cx="2841837" cy="48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06"/>
            <a:ext cx="3856778" cy="48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06"/>
            <a:ext cx="2841837" cy="48632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17889"/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217889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1E867DF-3DCA-4725-94F0-F2B6BD747A82}"/>
              </a:ext>
            </a:extLst>
          </p:cNvPr>
          <p:cNvSpPr txBox="1"/>
          <p:nvPr userDrawn="1"/>
        </p:nvSpPr>
        <p:spPr>
          <a:xfrm>
            <a:off x="-12186" y="9259229"/>
            <a:ext cx="11174514" cy="6663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This presentation uses a free template provided by FPPT.com</a:t>
            </a:r>
          </a:p>
          <a:p>
            <a:pPr marL="0" marR="0" lvl="0" indent="0" algn="l" defTabSz="121788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5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www.free-power-point-templates.com</a:t>
            </a:r>
          </a:p>
        </p:txBody>
      </p:sp>
    </p:spTree>
    <p:extLst>
      <p:ext uri="{BB962C8B-B14F-4D97-AF65-F5344CB8AC3E}">
        <p14:creationId xmlns:p14="http://schemas.microsoft.com/office/powerpoint/2010/main" val="2217942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defTabSz="1217889" rtl="0" eaLnBrk="1" latinLnBrk="0" hangingPunct="1"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709" indent="-456709" algn="l" defTabSz="1217889" rtl="0" eaLnBrk="1" latinLnBrk="0" hangingPunct="1">
        <a:spcBef>
          <a:spcPct val="20000"/>
        </a:spcBef>
        <a:buFont typeface="Arial" pitchFamily="34" charset="0"/>
        <a:buChar char="•"/>
        <a:defRPr sz="4262" kern="1200">
          <a:solidFill>
            <a:schemeClr val="tx1"/>
          </a:solidFill>
          <a:latin typeface="+mn-lt"/>
          <a:ea typeface="+mn-ea"/>
          <a:cs typeface="+mn-cs"/>
        </a:defRPr>
      </a:lvl1pPr>
      <a:lvl2pPr marL="989535" indent="-380590" algn="l" defTabSz="1217889" rtl="0" eaLnBrk="1" latinLnBrk="0" hangingPunct="1">
        <a:spcBef>
          <a:spcPct val="20000"/>
        </a:spcBef>
        <a:buFont typeface="Arial" pitchFamily="34" charset="0"/>
        <a:buChar char="–"/>
        <a:defRPr sz="3729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spcBef>
          <a:spcPct val="20000"/>
        </a:spcBef>
        <a:buFont typeface="Arial" pitchFamily="34" charset="0"/>
        <a:buChar char="–"/>
        <a:defRPr sz="2664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spcBef>
          <a:spcPct val="20000"/>
        </a:spcBef>
        <a:buFont typeface="Arial" pitchFamily="34" charset="0"/>
        <a:buChar char="»"/>
        <a:defRPr sz="2664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spcBef>
          <a:spcPct val="20000"/>
        </a:spcBef>
        <a:buFont typeface="Arial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965" y="365809"/>
            <a:ext cx="10961370" cy="1522413"/>
          </a:xfrm>
          <a:prstGeom prst="rect">
            <a:avLst/>
          </a:prstGeom>
        </p:spPr>
        <p:txBody>
          <a:bodyPr vert="horz" lIns="121765" tIns="60882" rIns="121765" bIns="608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965" y="2131378"/>
            <a:ext cx="10961370" cy="6028335"/>
          </a:xfrm>
          <a:prstGeom prst="rect">
            <a:avLst/>
          </a:prstGeom>
        </p:spPr>
        <p:txBody>
          <a:bodyPr vert="horz" lIns="121765" tIns="60882" rIns="121765" bIns="608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965" y="8466319"/>
            <a:ext cx="2841837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AC2B84-EEB4-4EB0-A631-FA04902CB63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1261" y="8466319"/>
            <a:ext cx="3856778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28498" y="8466319"/>
            <a:ext cx="2841837" cy="486324"/>
          </a:xfrm>
          <a:prstGeom prst="rect">
            <a:avLst/>
          </a:prstGeom>
        </p:spPr>
        <p:txBody>
          <a:bodyPr vert="horz" lIns="121765" tIns="60882" rIns="121765" bIns="60882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E961B-E8AD-46F2-ACAB-4CB724A669A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467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ransition>
    <p:cover dir="ru"/>
  </p:transition>
  <p:txStyles>
    <p:titleStyle>
      <a:lvl1pPr algn="ctr" defTabSz="1217658" rtl="0" eaLnBrk="1" latinLnBrk="0" hangingPunct="1"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22" indent="-456622" algn="l" defTabSz="1217658" rtl="0" eaLnBrk="1" latinLnBrk="0" hangingPunct="1">
        <a:spcBef>
          <a:spcPct val="20000"/>
        </a:spcBef>
        <a:buFont typeface="Arial" pitchFamily="34" charset="0"/>
        <a:buChar char="•"/>
        <a:defRPr sz="4100" kern="1200">
          <a:solidFill>
            <a:schemeClr val="tx1"/>
          </a:solidFill>
          <a:latin typeface="+mn-lt"/>
          <a:ea typeface="+mn-ea"/>
          <a:cs typeface="+mn-cs"/>
        </a:defRPr>
      </a:lvl1pPr>
      <a:lvl2pPr marL="989347" indent="-380520" algn="l" defTabSz="1217658" rtl="0" eaLnBrk="1" latinLnBrk="0" hangingPunct="1">
        <a:spcBef>
          <a:spcPct val="20000"/>
        </a:spcBef>
        <a:buFont typeface="Arial" pitchFamily="34" charset="0"/>
        <a:buChar char="–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074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3pPr>
      <a:lvl4pPr marL="2130903" indent="-304414" algn="l" defTabSz="1217658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739732" indent="-304414" algn="l" defTabSz="1217658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348560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392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221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048" indent="-304414" algn="l" defTabSz="121765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608829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658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489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317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45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652974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261806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870634" algn="l" defTabSz="1217658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1.xml"/><Relationship Id="rId5" Type="http://schemas.openxmlformats.org/officeDocument/2006/relationships/hyperlink" Target="http://www.nextfood-project.com/" TargetMode="External"/><Relationship Id="rId4" Type="http://schemas.openxmlformats.org/officeDocument/2006/relationships/hyperlink" Target="mailto:asupuran@uoradea.r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966" y="3652838"/>
            <a:ext cx="10968649" cy="2514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b="1" i="1" dirty="0"/>
              <a:t>Is the Action Learning Approach Suitable for Teaching ESP? The Main Prerequisites for Its Implementation in the Case of </a:t>
            </a:r>
            <a:r>
              <a:rPr lang="en-US" sz="4000" b="1" i="1" dirty="0" err="1"/>
              <a:t>Agri</a:t>
            </a:r>
            <a:r>
              <a:rPr lang="en-US" sz="4000" b="1" i="1" dirty="0"/>
              <a:t>-food Students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dirty="0" err="1" smtClean="0"/>
              <a:t>Anamaria</a:t>
            </a:r>
            <a:r>
              <a:rPr lang="en-US" sz="3200" dirty="0" smtClean="0"/>
              <a:t> </a:t>
            </a:r>
            <a:r>
              <a:rPr lang="en-US" sz="3200" dirty="0" err="1" smtClean="0"/>
              <a:t>Supuran</a:t>
            </a:r>
            <a:r>
              <a:rPr lang="en-US" sz="3200" dirty="0" smtClean="0"/>
              <a:t>, </a:t>
            </a:r>
            <a:r>
              <a:rPr lang="en-US" sz="3200" dirty="0" err="1" smtClean="0"/>
              <a:t>Amalia</a:t>
            </a:r>
            <a:r>
              <a:rPr lang="en-US" sz="3200" dirty="0" smtClean="0"/>
              <a:t> Ana </a:t>
            </a:r>
            <a:r>
              <a:rPr lang="en-US" sz="3200" dirty="0" err="1" smtClean="0"/>
              <a:t>Sturza</a:t>
            </a:r>
            <a:r>
              <a:rPr lang="en-US" sz="3200" dirty="0" smtClean="0"/>
              <a:t>, </a:t>
            </a:r>
            <a:r>
              <a:rPr lang="en-US" sz="3200" dirty="0" err="1" smtClean="0"/>
              <a:t>Simona</a:t>
            </a:r>
            <a:r>
              <a:rPr lang="en-US" sz="3200" dirty="0" smtClean="0"/>
              <a:t> </a:t>
            </a:r>
            <a:r>
              <a:rPr lang="en-US" sz="3200" dirty="0" err="1" smtClean="0"/>
              <a:t>Abrudan</a:t>
            </a:r>
            <a:r>
              <a:rPr lang="en-US" sz="3200" dirty="0" smtClean="0"/>
              <a:t> </a:t>
            </a:r>
            <a:r>
              <a:rPr lang="en-US" sz="3200" dirty="0" err="1" smtClean="0"/>
              <a:t>Caciora</a:t>
            </a:r>
            <a:endParaRPr lang="en-US" sz="3200" dirty="0" smtClean="0"/>
          </a:p>
          <a:p>
            <a:r>
              <a:rPr lang="en-US" sz="3200" dirty="0" smtClean="0"/>
              <a:t>University of Oradea, Romania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7307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The questionnaire has 3 sections: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demographic section </a:t>
            </a:r>
          </a:p>
          <a:p>
            <a:r>
              <a:rPr lang="en-US" dirty="0" smtClean="0"/>
              <a:t>questions to </a:t>
            </a:r>
            <a:r>
              <a:rPr lang="en-US" dirty="0"/>
              <a:t>check the </a:t>
            </a:r>
            <a:r>
              <a:rPr lang="en-US" dirty="0" smtClean="0"/>
              <a:t>students’ </a:t>
            </a:r>
            <a:r>
              <a:rPr lang="en-US" dirty="0"/>
              <a:t>understanding of the "action learning" </a:t>
            </a:r>
            <a:r>
              <a:rPr lang="en-US" dirty="0" smtClean="0"/>
              <a:t>approach (5 questions)</a:t>
            </a:r>
          </a:p>
          <a:p>
            <a:r>
              <a:rPr lang="en-US" dirty="0"/>
              <a:t>q</a:t>
            </a:r>
            <a:r>
              <a:rPr lang="en-US" dirty="0" smtClean="0"/>
              <a:t>uestions to </a:t>
            </a:r>
            <a:r>
              <a:rPr lang="en-US" dirty="0"/>
              <a:t>identify specific action-oriented methods </a:t>
            </a:r>
            <a:r>
              <a:rPr lang="en-US" dirty="0" smtClean="0"/>
              <a:t>that could be relevant for teaching ESP (10 questions)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scale  from 1 to 5 (</a:t>
            </a:r>
            <a:r>
              <a:rPr lang="nb-NO" dirty="0" smtClean="0"/>
              <a:t>5 </a:t>
            </a:r>
            <a:r>
              <a:rPr lang="nb-NO" dirty="0"/>
              <a:t>= strongly agree, 4 =agree, 3=neither agree/nor disagree, 2=disagree, 1= strongly disagree).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637"/>
            <a:ext cx="1218088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397974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171" y="2149435"/>
            <a:ext cx="10961370" cy="6028335"/>
          </a:xfrm>
        </p:spPr>
        <p:txBody>
          <a:bodyPr>
            <a:normAutofit fontScale="70000" lnSpcReduction="20000"/>
          </a:bodyPr>
          <a:lstStyle/>
          <a:p>
            <a:pPr marL="0" lvl="0" indent="0">
              <a:buNone/>
            </a:pPr>
            <a:r>
              <a:rPr lang="en-US" b="1" dirty="0" smtClean="0"/>
              <a:t>Discussions and Results</a:t>
            </a:r>
          </a:p>
          <a:p>
            <a:pPr marL="0" lvl="0" indent="0">
              <a:buNone/>
            </a:pPr>
            <a:endParaRPr lang="en-US" b="1" dirty="0" smtClean="0"/>
          </a:p>
          <a:p>
            <a:pPr marL="0" lvl="0" indent="0">
              <a:buNone/>
            </a:pPr>
            <a:r>
              <a:rPr lang="en-US" b="1" dirty="0" smtClean="0"/>
              <a:t>Supporting forces</a:t>
            </a:r>
          </a:p>
          <a:p>
            <a:pPr marL="0" lvl="0" indent="0">
              <a:buNone/>
            </a:pPr>
            <a:endParaRPr lang="en-US" i="1" dirty="0"/>
          </a:p>
          <a:p>
            <a:pPr lvl="0"/>
            <a:r>
              <a:rPr lang="en-US" dirty="0" smtClean="0"/>
              <a:t>relaxed </a:t>
            </a:r>
            <a:r>
              <a:rPr lang="en-US" dirty="0"/>
              <a:t>and informal </a:t>
            </a:r>
            <a:r>
              <a:rPr lang="en-US" dirty="0" smtClean="0"/>
              <a:t>atmosphere</a:t>
            </a:r>
          </a:p>
          <a:p>
            <a:pPr lvl="0"/>
            <a:r>
              <a:rPr lang="en-US" dirty="0" smtClean="0"/>
              <a:t>dialogue </a:t>
            </a:r>
            <a:r>
              <a:rPr lang="en-US" dirty="0"/>
              <a:t>within an interactive </a:t>
            </a:r>
            <a:r>
              <a:rPr lang="en-US" dirty="0" smtClean="0"/>
              <a:t>group </a:t>
            </a:r>
            <a:endParaRPr lang="en-US" dirty="0"/>
          </a:p>
          <a:p>
            <a:pPr lvl="0"/>
            <a:r>
              <a:rPr lang="en-US" dirty="0"/>
              <a:t>time for discussions, analysis, exploration and reflection </a:t>
            </a:r>
            <a:endParaRPr lang="en-US" dirty="0" smtClean="0"/>
          </a:p>
          <a:p>
            <a:pPr lvl="0"/>
            <a:r>
              <a:rPr lang="en-US" dirty="0" smtClean="0"/>
              <a:t>material/scientific/technical </a:t>
            </a:r>
            <a:r>
              <a:rPr lang="en-US" dirty="0"/>
              <a:t>support </a:t>
            </a:r>
            <a:r>
              <a:rPr lang="en-US" dirty="0" smtClean="0"/>
              <a:t>from teachers/ </a:t>
            </a:r>
            <a:r>
              <a:rPr lang="en-US" dirty="0"/>
              <a:t>facilitators</a:t>
            </a:r>
          </a:p>
          <a:p>
            <a:pPr lvl="0"/>
            <a:r>
              <a:rPr lang="en-US" dirty="0"/>
              <a:t>desire to change </a:t>
            </a:r>
            <a:r>
              <a:rPr lang="en-US" dirty="0" smtClean="0"/>
              <a:t>something</a:t>
            </a:r>
          </a:p>
          <a:p>
            <a:r>
              <a:rPr lang="en-US" dirty="0"/>
              <a:t>use different methods and materials to reach goals</a:t>
            </a:r>
          </a:p>
          <a:p>
            <a:r>
              <a:rPr lang="en-US" dirty="0" smtClean="0"/>
              <a:t>all </a:t>
            </a:r>
            <a:r>
              <a:rPr lang="en-US" dirty="0"/>
              <a:t>students summarize their learning at the end of the lessons after a reflective </a:t>
            </a:r>
            <a:r>
              <a:rPr lang="en-US" dirty="0" smtClean="0"/>
              <a:t>moment</a:t>
            </a:r>
          </a:p>
          <a:p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147637"/>
            <a:ext cx="121872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897948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600" b="1" dirty="0" smtClean="0"/>
              <a:t>Discussions </a:t>
            </a:r>
            <a:r>
              <a:rPr lang="en-US" sz="3600" b="1" dirty="0"/>
              <a:t>and Results</a:t>
            </a:r>
          </a:p>
          <a:p>
            <a:pPr marL="0" lvl="0" indent="0">
              <a:buNone/>
            </a:pPr>
            <a:endParaRPr lang="en-US" sz="3200" b="1" i="1" dirty="0"/>
          </a:p>
          <a:p>
            <a:pPr marL="0" lvl="0" indent="0">
              <a:buNone/>
            </a:pPr>
            <a:r>
              <a:rPr lang="en-US" sz="3200" b="1" dirty="0" smtClean="0"/>
              <a:t>Supporting forces</a:t>
            </a:r>
          </a:p>
          <a:p>
            <a:pPr marL="0" lvl="0" indent="0">
              <a:buNone/>
            </a:pPr>
            <a:endParaRPr lang="en-US" sz="3200" dirty="0" smtClean="0">
              <a:solidFill>
                <a:prstClr val="black"/>
              </a:solidFill>
            </a:endParaRPr>
          </a:p>
          <a:p>
            <a:pPr lvl="0"/>
            <a:r>
              <a:rPr lang="en-US" sz="3200" dirty="0">
                <a:solidFill>
                  <a:prstClr val="black"/>
                </a:solidFill>
              </a:rPr>
              <a:t>b</a:t>
            </a:r>
            <a:r>
              <a:rPr lang="en-US" sz="3200" dirty="0" smtClean="0">
                <a:solidFill>
                  <a:prstClr val="black"/>
                </a:solidFill>
              </a:rPr>
              <a:t>eing </a:t>
            </a:r>
            <a:r>
              <a:rPr lang="en-US" sz="3200" dirty="0">
                <a:solidFill>
                  <a:prstClr val="black"/>
                </a:solidFill>
              </a:rPr>
              <a:t>willing to participate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shifting </a:t>
            </a:r>
            <a:r>
              <a:rPr lang="en-US" sz="3200" dirty="0">
                <a:solidFill>
                  <a:prstClr val="black"/>
                </a:solidFill>
              </a:rPr>
              <a:t>from a passive to an active role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being </a:t>
            </a:r>
            <a:r>
              <a:rPr lang="en-US" sz="3200" dirty="0">
                <a:solidFill>
                  <a:prstClr val="black"/>
                </a:solidFill>
              </a:rPr>
              <a:t>part of a change process in the field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accepting </a:t>
            </a:r>
            <a:r>
              <a:rPr lang="en-US" sz="3200" dirty="0">
                <a:solidFill>
                  <a:prstClr val="black"/>
                </a:solidFill>
              </a:rPr>
              <a:t>open-mindedness</a:t>
            </a:r>
          </a:p>
          <a:p>
            <a:pPr lvl="0"/>
            <a:r>
              <a:rPr lang="en-US" sz="3200" dirty="0" smtClean="0">
                <a:solidFill>
                  <a:prstClr val="black"/>
                </a:solidFill>
              </a:rPr>
              <a:t>willingness </a:t>
            </a:r>
            <a:r>
              <a:rPr lang="en-US" sz="3200" dirty="0">
                <a:solidFill>
                  <a:prstClr val="black"/>
                </a:solidFill>
              </a:rPr>
              <a:t>to try out new ways of </a:t>
            </a:r>
            <a:r>
              <a:rPr lang="en-US" sz="3200" dirty="0" smtClean="0">
                <a:solidFill>
                  <a:prstClr val="black"/>
                </a:solidFill>
              </a:rPr>
              <a:t>working/learning/teaching</a:t>
            </a:r>
          </a:p>
          <a:p>
            <a:r>
              <a:rPr lang="en-US" sz="3200" dirty="0"/>
              <a:t>organization of a classroom to have a space that allows cooperative and group </a:t>
            </a:r>
            <a:r>
              <a:rPr lang="en-US" sz="3200" dirty="0" smtClean="0"/>
              <a:t>work</a:t>
            </a:r>
            <a:endParaRPr lang="en-US" sz="3200" dirty="0" smtClean="0">
              <a:solidFill>
                <a:prstClr val="black"/>
              </a:solidFill>
            </a:endParaRPr>
          </a:p>
          <a:p>
            <a:pPr lvl="0"/>
            <a:endParaRPr lang="en-US" sz="32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47" y="147637"/>
            <a:ext cx="121872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210997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131378"/>
            <a:ext cx="10961370" cy="677925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b="1" dirty="0"/>
              <a:t>Discussions and Results</a:t>
            </a:r>
          </a:p>
          <a:p>
            <a:pPr marL="0" lvl="0" indent="0">
              <a:buNone/>
            </a:pPr>
            <a:endParaRPr lang="nb-NO" b="1" dirty="0"/>
          </a:p>
          <a:p>
            <a:pPr marL="0" lvl="0" indent="0">
              <a:buNone/>
            </a:pPr>
            <a:r>
              <a:rPr lang="nb-NO" sz="5100" b="1" dirty="0" smtClean="0"/>
              <a:t>Hindering forces</a:t>
            </a:r>
          </a:p>
          <a:p>
            <a:pPr marL="0" lvl="0" indent="0">
              <a:buNone/>
            </a:pPr>
            <a:endParaRPr lang="nb-NO" sz="5100" i="1" dirty="0" smtClean="0"/>
          </a:p>
          <a:p>
            <a:pPr lvl="0"/>
            <a:r>
              <a:rPr lang="nb-NO" sz="5100" dirty="0" smtClean="0"/>
              <a:t>lack </a:t>
            </a:r>
            <a:r>
              <a:rPr lang="nb-NO" sz="5100" dirty="0"/>
              <a:t>of time for reflection due to the difficult and bulky syllabus/curriculum</a:t>
            </a:r>
            <a:endParaRPr lang="en-US" sz="5100" dirty="0"/>
          </a:p>
          <a:p>
            <a:pPr lvl="0"/>
            <a:r>
              <a:rPr lang="nb-NO" sz="5100" dirty="0" smtClean="0"/>
              <a:t>poor </a:t>
            </a:r>
            <a:r>
              <a:rPr lang="nb-NO" sz="5100" dirty="0"/>
              <a:t>infrastructure</a:t>
            </a:r>
            <a:endParaRPr lang="en-US" sz="5100" dirty="0"/>
          </a:p>
          <a:p>
            <a:pPr lvl="0"/>
            <a:r>
              <a:rPr lang="nb-NO" sz="5100" dirty="0"/>
              <a:t>some teachers that are stucked in </a:t>
            </a:r>
            <a:r>
              <a:rPr lang="nb-NO" sz="5100" dirty="0" smtClean="0"/>
              <a:t>old practices/methods/ information</a:t>
            </a:r>
            <a:endParaRPr lang="en-US" sz="5100" dirty="0"/>
          </a:p>
          <a:p>
            <a:pPr lvl="0"/>
            <a:r>
              <a:rPr lang="nb-NO" sz="5100" dirty="0"/>
              <a:t>our educational system doesn’t have the strings to be pulled in order to implement the action learning concept</a:t>
            </a:r>
            <a:endParaRPr lang="en-US" sz="5100" dirty="0"/>
          </a:p>
          <a:p>
            <a:r>
              <a:rPr lang="nb-NO" sz="5100" dirty="0" smtClean="0"/>
              <a:t>difficulty in organizing field trips</a:t>
            </a:r>
          </a:p>
          <a:p>
            <a:r>
              <a:rPr lang="nb-NO" sz="5100" dirty="0"/>
              <a:t>s</a:t>
            </a:r>
            <a:r>
              <a:rPr lang="nb-NO" sz="5100" dirty="0" smtClean="0"/>
              <a:t>ome methods cannot be applied in ESP, especially those that should be organized outside or in the lab but they can be replaced by visioning exercises </a:t>
            </a:r>
          </a:p>
          <a:p>
            <a:r>
              <a:rPr lang="nb-NO" sz="5100" dirty="0"/>
              <a:t>d</a:t>
            </a:r>
            <a:r>
              <a:rPr lang="nb-NO" sz="5100" dirty="0" smtClean="0"/>
              <a:t>ifficulty to bring in relevant stakeholders </a:t>
            </a:r>
          </a:p>
          <a:p>
            <a:r>
              <a:rPr lang="nb-NO" sz="5100" dirty="0"/>
              <a:t>n</a:t>
            </a:r>
            <a:r>
              <a:rPr lang="nb-NO" sz="5100" dirty="0" smtClean="0"/>
              <a:t>ot all the students  have the same level of proficiency in English</a:t>
            </a:r>
          </a:p>
          <a:p>
            <a:pPr lvl="0"/>
            <a:r>
              <a:rPr lang="en-US" sz="5100" dirty="0">
                <a:solidFill>
                  <a:prstClr val="black"/>
                </a:solidFill>
              </a:rPr>
              <a:t>taking responsibility for their own learning process</a:t>
            </a:r>
          </a:p>
          <a:p>
            <a:pPr lvl="0"/>
            <a:r>
              <a:rPr lang="en-US" sz="5100" dirty="0">
                <a:solidFill>
                  <a:prstClr val="black"/>
                </a:solidFill>
              </a:rPr>
              <a:t>accepting uncertainty, complexity, incomplete </a:t>
            </a:r>
            <a:r>
              <a:rPr lang="en-US" sz="5100" dirty="0" smtClean="0">
                <a:solidFill>
                  <a:prstClr val="black"/>
                </a:solidFill>
              </a:rPr>
              <a:t>knowledge</a:t>
            </a:r>
          </a:p>
          <a:p>
            <a:r>
              <a:rPr lang="en-US" sz="5100" dirty="0"/>
              <a:t>giving away control (of content) – facilitator/teacher</a:t>
            </a:r>
          </a:p>
          <a:p>
            <a:r>
              <a:rPr lang="en-US" sz="5100" dirty="0"/>
              <a:t>stepping out of the comfort zone – </a:t>
            </a:r>
            <a:r>
              <a:rPr lang="en-US" sz="5100" dirty="0" smtClean="0"/>
              <a:t>facilitator/teacher</a:t>
            </a:r>
            <a:endParaRPr lang="en-US" sz="5100" dirty="0">
              <a:solidFill>
                <a:prstClr val="black"/>
              </a:solidFill>
            </a:endParaRP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7" y="147637"/>
            <a:ext cx="1218723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592709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Discussions and Results</a:t>
            </a:r>
          </a:p>
          <a:p>
            <a:pPr>
              <a:buFontTx/>
              <a:buChar char="-"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360" y="2671"/>
            <a:ext cx="1219358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33418"/>
              </p:ext>
            </p:extLst>
          </p:nvPr>
        </p:nvGraphicFramePr>
        <p:xfrm>
          <a:off x="908051" y="3271837"/>
          <a:ext cx="10126069" cy="525779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84471"/>
                <a:gridCol w="6386856"/>
                <a:gridCol w="2554742"/>
              </a:tblGrid>
              <a:tr h="82468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Crt</a:t>
                      </a:r>
                      <a:r>
                        <a:rPr lang="en-US" sz="1100" dirty="0">
                          <a:effectLst/>
                        </a:rPr>
                        <a:t>. No.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Questions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Average score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Knowledge on action learning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3.94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00FF00"/>
                          </a:highlight>
                        </a:rPr>
                        <a:t>2.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00"/>
                          </a:highlight>
                        </a:rPr>
                        <a:t>Visioning exercises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00FF00"/>
                          </a:highlight>
                        </a:rPr>
                        <a:t>4.73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Organization of virtual trips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4.65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Game-based learning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4.5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Engagement in problem solving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4.42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6.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Role-playing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4.19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7.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Co-learning within a group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4.11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8.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Debate/dialogue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4.03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Reflection exercises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3.98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Facilitator instead of a teacher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3.80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40301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11.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  <a:highlight>
                            <a:srgbClr val="FFFF00"/>
                          </a:highlight>
                        </a:rPr>
                        <a:t>Asking the right questions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highlight>
                            <a:srgbClr val="FFFF00"/>
                          </a:highlight>
                        </a:rPr>
                        <a:t>3.77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504982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94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Conclusions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dirty="0" smtClean="0"/>
              <a:t>The supporting </a:t>
            </a:r>
            <a:r>
              <a:rPr lang="en-US" dirty="0"/>
              <a:t>and hindering forces to </a:t>
            </a:r>
            <a:r>
              <a:rPr lang="en-US" dirty="0" smtClean="0"/>
              <a:t>make the desired </a:t>
            </a:r>
            <a:r>
              <a:rPr lang="en-US" dirty="0"/>
              <a:t>change </a:t>
            </a:r>
            <a:r>
              <a:rPr lang="en-US" dirty="0" smtClean="0"/>
              <a:t>represent an indicator for the teacher on how to proceed and deal with the challenges.</a:t>
            </a:r>
          </a:p>
          <a:p>
            <a:r>
              <a:rPr lang="en-US" dirty="0" smtClean="0"/>
              <a:t>The students prove to understand the notion of “action learning” intuitively with an average score of 3.94.</a:t>
            </a:r>
          </a:p>
          <a:p>
            <a:r>
              <a:rPr lang="en-US" dirty="0" smtClean="0"/>
              <a:t>Visioning exercises, virtual trips, games and problem solving are the most popular learning/teaching methods.</a:t>
            </a:r>
          </a:p>
          <a:p>
            <a:r>
              <a:rPr lang="en-US" dirty="0" smtClean="0"/>
              <a:t>Reflection moments, the transformation of the teacher into a facilitator, asking questions are the least popular.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5" y="147637"/>
            <a:ext cx="12193588" cy="2017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1315522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05977" y="405976"/>
            <a:ext cx="10453899" cy="913448"/>
          </a:xfrm>
        </p:spPr>
        <p:txBody>
          <a:bodyPr>
            <a:normAutofit/>
          </a:bodyPr>
          <a:lstStyle/>
          <a:p>
            <a:r>
              <a:rPr lang="en-US" sz="4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itchFamily="34" charset="0"/>
              </a:rPr>
              <a:t>THANK  YOU! </a:t>
            </a:r>
            <a:endParaRPr lang="en-US" sz="4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2650" y="5710237"/>
            <a:ext cx="8763476" cy="3446940"/>
          </a:xfrm>
          <a:prstGeom prst="rect">
            <a:avLst/>
          </a:prstGeom>
          <a:noFill/>
        </p:spPr>
        <p:txBody>
          <a:bodyPr wrap="square" lIns="121765" tIns="60882" rIns="121765" bIns="60882" rtlCol="0">
            <a:spAutoFit/>
          </a:bodyPr>
          <a:lstStyle/>
          <a:p>
            <a:pPr algn="r"/>
            <a:endParaRPr lang="en-US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Contact information</a:t>
            </a:r>
          </a:p>
          <a:p>
            <a:endParaRPr lang="en-US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err="1" smtClean="0">
                <a:solidFill>
                  <a:prstClr val="white"/>
                </a:solidFill>
                <a:latin typeface="Arial Black" pitchFamily="34" charset="0"/>
              </a:rPr>
              <a:t>Anamaria</a:t>
            </a:r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prstClr val="white"/>
                </a:solidFill>
                <a:latin typeface="Arial Black" pitchFamily="34" charset="0"/>
              </a:rPr>
              <a:t>Supuran</a:t>
            </a:r>
            <a:endParaRPr lang="en-US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E-mail: </a:t>
            </a:r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  <a:hlinkClick r:id="rId4"/>
              </a:rPr>
              <a:t>asupuran@uoradea.ro</a:t>
            </a:r>
            <a:endParaRPr lang="en-US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endParaRPr lang="en-US" sz="2400" b="1" dirty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Acknowledgement: </a:t>
            </a:r>
            <a:r>
              <a:rPr lang="en-US" sz="2400" b="1" dirty="0" err="1" smtClean="0">
                <a:solidFill>
                  <a:prstClr val="white"/>
                </a:solidFill>
                <a:latin typeface="Arial Black" pitchFamily="34" charset="0"/>
              </a:rPr>
              <a:t>Nextfood</a:t>
            </a:r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, HORIZON 2020, </a:t>
            </a:r>
            <a:endParaRPr lang="en-US" sz="2400" b="1" dirty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  <a:hlinkClick r:id="rId5"/>
              </a:rPr>
              <a:t>www.nextfood-project.com</a:t>
            </a:r>
            <a:endParaRPr lang="en-US" sz="2400" b="1" dirty="0" smtClean="0">
              <a:solidFill>
                <a:prstClr val="white"/>
              </a:solidFill>
              <a:latin typeface="Arial Black" pitchFamily="34" charset="0"/>
            </a:endParaRPr>
          </a:p>
          <a:p>
            <a:r>
              <a:rPr lang="en-US" sz="2400" b="1" dirty="0" smtClean="0">
                <a:solidFill>
                  <a:prstClr val="white"/>
                </a:solidFill>
                <a:latin typeface="Arial Black" pitchFamily="34" charset="0"/>
              </a:rPr>
              <a:t>Funded by the European Commission</a:t>
            </a:r>
          </a:p>
        </p:txBody>
      </p:sp>
    </p:spTree>
    <p:extLst>
      <p:ext uri="{BB962C8B-B14F-4D97-AF65-F5344CB8AC3E}">
        <p14:creationId xmlns:p14="http://schemas.microsoft.com/office/powerpoint/2010/main" val="2417675064"/>
      </p:ext>
    </p:extLst>
  </p:cSld>
  <p:clrMapOvr>
    <a:masterClrMapping/>
  </p:clrMapOvr>
  <p:transition>
    <p:random/>
    <p:sndAc>
      <p:stSnd>
        <p:snd r:embed="rId2" name="camera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2662237"/>
            <a:ext cx="10961370" cy="5497476"/>
          </a:xfrm>
        </p:spPr>
        <p:txBody>
          <a:bodyPr/>
          <a:lstStyle/>
          <a:p>
            <a:r>
              <a:rPr lang="en-US" dirty="0" smtClean="0"/>
              <a:t>Context- </a:t>
            </a:r>
            <a:r>
              <a:rPr lang="en-US" dirty="0" err="1" smtClean="0"/>
              <a:t>Nextfood</a:t>
            </a:r>
            <a:r>
              <a:rPr lang="en-US" dirty="0" smtClean="0"/>
              <a:t> </a:t>
            </a:r>
            <a:r>
              <a:rPr lang="en-US" dirty="0"/>
              <a:t>action learning </a:t>
            </a:r>
            <a:r>
              <a:rPr lang="en-US" dirty="0" smtClean="0"/>
              <a:t>approach</a:t>
            </a:r>
          </a:p>
          <a:p>
            <a:r>
              <a:rPr lang="en-US" sz="4400" dirty="0"/>
              <a:t>Can the </a:t>
            </a:r>
            <a:r>
              <a:rPr lang="en-US" sz="4400" dirty="0" err="1"/>
              <a:t>Nextfood</a:t>
            </a:r>
            <a:r>
              <a:rPr lang="en-US" sz="4400" dirty="0"/>
              <a:t> action learning approach be </a:t>
            </a:r>
            <a:r>
              <a:rPr lang="en-US" sz="4400" dirty="0" smtClean="0"/>
              <a:t>applied when </a:t>
            </a:r>
            <a:r>
              <a:rPr lang="en-US" sz="4400" dirty="0"/>
              <a:t>teaching ESP</a:t>
            </a:r>
            <a:r>
              <a:rPr lang="en-US" sz="4400" dirty="0" smtClean="0"/>
              <a:t>?</a:t>
            </a:r>
          </a:p>
          <a:p>
            <a:r>
              <a:rPr lang="en-US" dirty="0" smtClean="0"/>
              <a:t>Materials and methods</a:t>
            </a:r>
          </a:p>
          <a:p>
            <a:r>
              <a:rPr lang="en-US" dirty="0" smtClean="0"/>
              <a:t>Discussions and </a:t>
            </a:r>
            <a:r>
              <a:rPr lang="en-US" dirty="0" smtClean="0"/>
              <a:t>results</a:t>
            </a:r>
            <a:endParaRPr lang="en-US" dirty="0" smtClean="0"/>
          </a:p>
          <a:p>
            <a:r>
              <a:rPr lang="en-US" dirty="0" smtClean="0"/>
              <a:t>Conclusions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/>
        </p:blipFill>
        <p:spPr>
          <a:xfrm>
            <a:off x="0" y="0"/>
            <a:ext cx="12179300" cy="2019183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43453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650" y="2091666"/>
            <a:ext cx="10814685" cy="799171"/>
          </a:xfrm>
        </p:spPr>
        <p:txBody>
          <a:bodyPr>
            <a:noAutofit/>
          </a:bodyPr>
          <a:lstStyle/>
          <a:p>
            <a:r>
              <a:rPr lang="en-US" sz="4800" dirty="0" smtClean="0"/>
              <a:t>NEXTFOOD ACTION LEARNING APPROACH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965" y="3271837"/>
            <a:ext cx="10961370" cy="53340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The </a:t>
            </a:r>
            <a:r>
              <a:rPr lang="en-US" dirty="0" err="1" smtClean="0"/>
              <a:t>Nextfood</a:t>
            </a:r>
            <a:r>
              <a:rPr lang="en-US" dirty="0" smtClean="0"/>
              <a:t> </a:t>
            </a:r>
            <a:r>
              <a:rPr lang="en-US" dirty="0"/>
              <a:t>approach is characterized by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742950" indent="-74295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shift from </a:t>
            </a:r>
            <a:r>
              <a:rPr lang="en-US" dirty="0">
                <a:solidFill>
                  <a:srgbClr val="FF0000"/>
                </a:solidFill>
              </a:rPr>
              <a:t>theory to phenomenon </a:t>
            </a:r>
            <a:r>
              <a:rPr lang="en-US" dirty="0"/>
              <a:t>as the starting point for the learning process (experiential learning) </a:t>
            </a:r>
            <a:endParaRPr lang="en-US" dirty="0" smtClean="0"/>
          </a:p>
          <a:p>
            <a:pPr marL="742950" indent="-742950">
              <a:buAutoNum type="arabicParenR"/>
            </a:pPr>
            <a:r>
              <a:rPr lang="en-US" dirty="0" smtClean="0"/>
              <a:t>a </a:t>
            </a:r>
            <a:r>
              <a:rPr lang="en-US" dirty="0"/>
              <a:t>shift in focus from </a:t>
            </a:r>
            <a:r>
              <a:rPr lang="en-US" dirty="0">
                <a:solidFill>
                  <a:srgbClr val="FF0000"/>
                </a:solidFill>
              </a:rPr>
              <a:t>knowledge transfer to building competences </a:t>
            </a:r>
            <a:r>
              <a:rPr lang="en-US" dirty="0"/>
              <a:t>needed to take informed and responsible action as the ultimate goal of learning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/>
        </p:blipFill>
        <p:spPr>
          <a:xfrm>
            <a:off x="0" y="34266"/>
            <a:ext cx="12179300" cy="205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452249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757237"/>
            <a:ext cx="11125200" cy="822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4407273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2091666"/>
            <a:ext cx="10961370" cy="1789771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How?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Action learning in the </a:t>
            </a:r>
            <a:r>
              <a:rPr lang="en-US" sz="2400" dirty="0" err="1"/>
              <a:t>Nextfood</a:t>
            </a:r>
            <a:r>
              <a:rPr lang="en-US" sz="2400" dirty="0"/>
              <a:t> context requires </a:t>
            </a:r>
            <a:r>
              <a:rPr lang="en-US" sz="2400" b="1" dirty="0"/>
              <a:t>six essential shifts </a:t>
            </a:r>
            <a:r>
              <a:rPr lang="en-US" sz="2400" dirty="0"/>
              <a:t>of practical pedagogy to transform the educational activities, as shown in this table: 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881437"/>
            <a:ext cx="9753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/>
        </p:blipFill>
        <p:spPr>
          <a:xfrm>
            <a:off x="0" y="34266"/>
            <a:ext cx="12179300" cy="2057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2660519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65" y="1747837"/>
            <a:ext cx="10961370" cy="22098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NEXTFOOD ACTION LEARNING APPROACH</a:t>
            </a:r>
            <a:br>
              <a:rPr lang="en-US" sz="2400" b="1" dirty="0" smtClean="0"/>
            </a:b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dirty="0" smtClean="0"/>
              <a:t>cycles </a:t>
            </a:r>
            <a:r>
              <a:rPr lang="en-US" sz="2400" dirty="0">
                <a:solidFill>
                  <a:srgbClr val="FF0000"/>
                </a:solidFill>
              </a:rPr>
              <a:t>of planning - implementation - reflection</a:t>
            </a:r>
            <a:r>
              <a:rPr lang="en-US" sz="2400" dirty="0"/>
              <a:t>, to constantly assess and improve the activity to make the </a:t>
            </a:r>
            <a:r>
              <a:rPr lang="en-US" sz="2400" dirty="0">
                <a:solidFill>
                  <a:srgbClr val="FF0000"/>
                </a:solidFill>
              </a:rPr>
              <a:t>shift from traditional situation to action learning</a:t>
            </a:r>
            <a:r>
              <a:rPr lang="en-US" sz="2400" dirty="0"/>
              <a:t> – as illustrated below. 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7650" y="3957637"/>
            <a:ext cx="8115300" cy="453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/>
          <p:nvPr/>
        </p:nvPicPr>
        <p:blipFill>
          <a:blip r:embed="rId4" cstate="print"/>
          <a:srcRect/>
          <a:stretch/>
        </p:blipFill>
        <p:spPr>
          <a:xfrm>
            <a:off x="0" y="34266"/>
            <a:ext cx="12179300" cy="1789771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88077405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4400" b="1" dirty="0" smtClean="0"/>
          </a:p>
          <a:p>
            <a:pPr marL="0" indent="0" algn="ctr">
              <a:buNone/>
            </a:pPr>
            <a:endParaRPr lang="en-US" sz="4400" b="1" dirty="0"/>
          </a:p>
          <a:p>
            <a:pPr marL="0" indent="0" algn="ctr">
              <a:buNone/>
            </a:pPr>
            <a:r>
              <a:rPr lang="en-US" sz="4400" b="1" dirty="0" smtClean="0"/>
              <a:t>Can </a:t>
            </a:r>
            <a:r>
              <a:rPr lang="en-US" sz="4400" b="1" dirty="0"/>
              <a:t>the </a:t>
            </a:r>
            <a:r>
              <a:rPr lang="en-US" sz="4400" b="1" dirty="0" err="1"/>
              <a:t>Nextfood</a:t>
            </a:r>
            <a:r>
              <a:rPr lang="en-US" sz="4400" b="1" dirty="0"/>
              <a:t> action learning approach be </a:t>
            </a:r>
            <a:r>
              <a:rPr lang="en-US" sz="4400" b="1" dirty="0" smtClean="0"/>
              <a:t>applied when </a:t>
            </a:r>
            <a:r>
              <a:rPr lang="en-US" sz="4400" b="1" dirty="0"/>
              <a:t>teaching ESP?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6779547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Material and </a:t>
            </a:r>
            <a:r>
              <a:rPr lang="en-US" b="1" dirty="0" smtClean="0"/>
              <a:t>Method</a:t>
            </a:r>
          </a:p>
          <a:p>
            <a:pPr marL="0" indent="0">
              <a:buNone/>
            </a:pP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Target group: </a:t>
            </a:r>
          </a:p>
          <a:p>
            <a:r>
              <a:rPr lang="en-US" dirty="0" smtClean="0"/>
              <a:t>first year students studying agriculture and food science</a:t>
            </a:r>
          </a:p>
          <a:p>
            <a:r>
              <a:rPr lang="en-US" dirty="0"/>
              <a:t>a</a:t>
            </a:r>
            <a:r>
              <a:rPr lang="en-US" dirty="0" smtClean="0"/>
              <a:t> total of 56 students (35 female students and 21 male students)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0"/>
            <a:ext cx="121808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5007956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/>
              <a:t>Material and Method</a:t>
            </a:r>
          </a:p>
          <a:p>
            <a:endParaRPr lang="en-US" dirty="0"/>
          </a:p>
          <a:p>
            <a:r>
              <a:rPr lang="en-US" dirty="0" smtClean="0"/>
              <a:t>a workshop during which the students had to fill in a </a:t>
            </a:r>
            <a:r>
              <a:rPr lang="en-US" dirty="0" smtClean="0">
                <a:solidFill>
                  <a:srgbClr val="FF0000"/>
                </a:solidFill>
              </a:rPr>
              <a:t>questionnaire</a:t>
            </a:r>
            <a:r>
              <a:rPr lang="en-US" dirty="0" smtClean="0"/>
              <a:t> as well as to answer to </a:t>
            </a:r>
            <a:r>
              <a:rPr lang="en-US" dirty="0" smtClean="0">
                <a:solidFill>
                  <a:srgbClr val="FF0000"/>
                </a:solidFill>
              </a:rPr>
              <a:t>two questions: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What would be the supporting forces to introduce the </a:t>
            </a:r>
            <a:r>
              <a:rPr lang="en-US" i="1" dirty="0" smtClean="0">
                <a:solidFill>
                  <a:srgbClr val="FF0000"/>
                </a:solidFill>
              </a:rPr>
              <a:t>action learning </a:t>
            </a:r>
            <a:r>
              <a:rPr lang="en-US" dirty="0" smtClean="0">
                <a:solidFill>
                  <a:srgbClr val="FF0000"/>
                </a:solidFill>
              </a:rPr>
              <a:t>approach in the ESP class?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What would be the hindering forces to </a:t>
            </a:r>
            <a:r>
              <a:rPr lang="en-US" dirty="0">
                <a:solidFill>
                  <a:srgbClr val="FF0000"/>
                </a:solidFill>
              </a:rPr>
              <a:t>introduce the </a:t>
            </a:r>
            <a:r>
              <a:rPr lang="en-US" i="1" dirty="0">
                <a:solidFill>
                  <a:srgbClr val="FF0000"/>
                </a:solidFill>
              </a:rPr>
              <a:t>action learning </a:t>
            </a:r>
            <a:r>
              <a:rPr lang="en-US" dirty="0">
                <a:solidFill>
                  <a:srgbClr val="FF0000"/>
                </a:solidFill>
              </a:rPr>
              <a:t>approach in the ESP class?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80888" cy="201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7067781"/>
      </p:ext>
    </p:extLst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http://protmed.uoradea.ro/facultate/cercetare/proiecte_nationale.html" TargetMode="External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hyperlink" Target="http://protmed.uoradea.ro/facultate/cercetare/proiecte_nationale.html" TargetMode="External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err="1" smtClean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13929</TotalTime>
  <Words>647</Words>
  <Application>Microsoft Office PowerPoint</Application>
  <PresentationFormat>Ledger Paper (11x17 in)</PresentationFormat>
  <Paragraphs>133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Office Theme</vt:lpstr>
      <vt:lpstr>2_Office Theme</vt:lpstr>
      <vt:lpstr>1_Office Theme</vt:lpstr>
      <vt:lpstr>Is the Action Learning Approach Suitable for Teaching ESP? The Main Prerequisites for Its Implementation in the Case of Agri-food Students </vt:lpstr>
      <vt:lpstr>PowerPoint Presentation</vt:lpstr>
      <vt:lpstr>NEXTFOOD ACTION LEARNING APPROACH </vt:lpstr>
      <vt:lpstr>PowerPoint Presentation</vt:lpstr>
      <vt:lpstr>How? Action learning in the Nextfood context requires six essential shifts of practical pedagogy to transform the educational activities, as shown in this table: </vt:lpstr>
      <vt:lpstr>NEXTFOOD ACTION LEARNING APPROACH  cycles of planning - implementation - reflection, to constantly assess and improve the activity to make the shift from traditional situation to action learning – as illustrated below. 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 </vt:lpstr>
      <vt:lpstr>PowerPoint Presentation</vt:lpstr>
      <vt:lpstr>94</vt:lpstr>
      <vt:lpstr>THANK  YOU!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Roxana</dc:creator>
  <cp:lastModifiedBy>Asus</cp:lastModifiedBy>
  <cp:revision>206</cp:revision>
  <dcterms:created xsi:type="dcterms:W3CDTF">2015-02-20T16:25:34Z</dcterms:created>
  <dcterms:modified xsi:type="dcterms:W3CDTF">2022-10-02T14:52:26Z</dcterms:modified>
</cp:coreProperties>
</file>