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72" r:id="rId16"/>
    <p:sldId id="269" r:id="rId17"/>
    <p:sldId id="274" r:id="rId18"/>
    <p:sldId id="270" r:id="rId19"/>
    <p:sldId id="275" r:id="rId20"/>
    <p:sldId id="271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0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8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9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65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73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95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3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9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7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9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7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6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2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C2FB787-10A1-46F3-9F63-C190590FC186}" type="datetimeFigureOut">
              <a:rPr lang="en-US" smtClean="0"/>
              <a:t>30-Sep-22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B3B9680-2928-467D-8B90-4D14E38D4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lavica.pejic@ekonomski.rs" TargetMode="External"/><Relationship Id="rId2" Type="http://schemas.openxmlformats.org/officeDocument/2006/relationships/hyperlink" Target="mailto:jelena.basta@ekonomski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tlt.psu.edu/2014/12/04/hot-team-google-classro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.library.adelaide.edu.au/dspace/bitstream/2440/66098/8/02whole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EDD8-E179-4D39-BC11-D31CAB186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10341628" cy="2677648"/>
          </a:xfrm>
        </p:spPr>
        <p:txBody>
          <a:bodyPr/>
          <a:lstStyle/>
          <a:p>
            <a:r>
              <a:rPr lang="en-US" sz="3400" dirty="0"/>
              <a:t>Students’ Perceptions on the Use of Google Classroom in LSP Learning and its Effects on Developing Linguistic Competences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6DA33-D259-41E0-9A28-4C45352FB9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Jelena Basta</a:t>
            </a:r>
            <a:r>
              <a:rPr lang="sr-Latn-RS" dirty="0"/>
              <a:t>, mail: </a:t>
            </a:r>
            <a:r>
              <a:rPr lang="sr-Latn-RS" dirty="0" err="1">
                <a:hlinkClick r:id="rId2"/>
              </a:rPr>
              <a:t>jelena.basta</a:t>
            </a:r>
            <a:r>
              <a:rPr lang="en-US" dirty="0">
                <a:hlinkClick r:id="rId2"/>
              </a:rPr>
              <a:t>@ekonomski.rs</a:t>
            </a:r>
            <a:r>
              <a:rPr lang="en-US" dirty="0"/>
              <a:t>	</a:t>
            </a:r>
          </a:p>
          <a:p>
            <a:r>
              <a:rPr lang="en-US" dirty="0" err="1"/>
              <a:t>Slavica</a:t>
            </a:r>
            <a:r>
              <a:rPr lang="en-US" dirty="0"/>
              <a:t> </a:t>
            </a:r>
            <a:r>
              <a:rPr lang="en-US" dirty="0" err="1"/>
              <a:t>Peji</a:t>
            </a:r>
            <a:r>
              <a:rPr lang="sr-Latn-RS" dirty="0"/>
              <a:t>ć</a:t>
            </a:r>
            <a:r>
              <a:rPr lang="en-US" dirty="0"/>
              <a:t>, mail: </a:t>
            </a:r>
            <a:r>
              <a:rPr lang="en-US" dirty="0">
                <a:hlinkClick r:id="rId3"/>
              </a:rPr>
              <a:t>slavica.pejic@ekonomski.rs</a:t>
            </a:r>
            <a:r>
              <a:rPr lang="en-US" dirty="0"/>
              <a:t> </a:t>
            </a:r>
          </a:p>
          <a:p>
            <a:r>
              <a:rPr lang="en-US" dirty="0"/>
              <a:t>Faculty of economics, university of Ni</a:t>
            </a:r>
            <a:r>
              <a:rPr lang="sr-Latn-RS" dirty="0"/>
              <a:t>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4"/>
            <a:ext cx="11230252" cy="4296792"/>
          </a:xfrm>
        </p:spPr>
        <p:txBody>
          <a:bodyPr>
            <a:normAutofit/>
          </a:bodyPr>
          <a:lstStyle/>
          <a:p>
            <a:r>
              <a:rPr lang="en-US" dirty="0"/>
              <a:t>Absolutely positive attitudes about the ease of use of GC.</a:t>
            </a:r>
          </a:p>
          <a:p>
            <a:r>
              <a:rPr lang="en-US" dirty="0"/>
              <a:t>One click to enter the classroom.</a:t>
            </a:r>
          </a:p>
          <a:p>
            <a:r>
              <a:rPr lang="en-US" dirty="0"/>
              <a:t>Teaching/learning materials visually distinguishable – a special symbol used for them, divided into different sections, no waste of time.</a:t>
            </a:r>
          </a:p>
          <a:p>
            <a:r>
              <a:rPr lang="en-US" dirty="0"/>
              <a:t>Assignments easy to get – the students get a notification for each new assignment.</a:t>
            </a:r>
          </a:p>
          <a:p>
            <a:r>
              <a:rPr lang="en-US" dirty="0"/>
              <a:t>GC is easy to use and students understand the way GC functions – transparent and simple.</a:t>
            </a:r>
          </a:p>
          <a:p>
            <a:r>
              <a:rPr lang="en-US" dirty="0"/>
              <a:t>Lowest score – assignments are easy to submit – no access to the Internet all the times; students do not understand the preconditions necessary for submitting the assignments.</a:t>
            </a:r>
          </a:p>
        </p:txBody>
      </p:sp>
    </p:spTree>
    <p:extLst>
      <p:ext uri="{BB962C8B-B14F-4D97-AF65-F5344CB8AC3E}">
        <p14:creationId xmlns:p14="http://schemas.microsoft.com/office/powerpoint/2010/main" val="148563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3"/>
            <a:ext cx="11230252" cy="444771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r>
              <a:rPr lang="en-US" b="1" dirty="0"/>
              <a:t> Do LSP students believe that GC is useful for LSP learning?</a:t>
            </a:r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>
              <a:buFont typeface="+mj-lt"/>
              <a:buAutoNum type="arabicPeriod" startAt="2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GB" dirty="0"/>
              <a:t>Table 3.  Students’ attitudes about the usefulness of GC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1A949A3-7DCE-4437-B5DF-E60A236D2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121412"/>
              </p:ext>
            </p:extLst>
          </p:nvPr>
        </p:nvGraphicFramePr>
        <p:xfrm>
          <a:off x="497151" y="2530136"/>
          <a:ext cx="11381172" cy="352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0640">
                  <a:extLst>
                    <a:ext uri="{9D8B030D-6E8A-4147-A177-3AD203B41FA5}">
                      <a16:colId xmlns:a16="http://schemas.microsoft.com/office/drawing/2014/main" val="1091375668"/>
                    </a:ext>
                  </a:extLst>
                </a:gridCol>
                <a:gridCol w="1115433">
                  <a:extLst>
                    <a:ext uri="{9D8B030D-6E8A-4147-A177-3AD203B41FA5}">
                      <a16:colId xmlns:a16="http://schemas.microsoft.com/office/drawing/2014/main" val="3899309826"/>
                    </a:ext>
                  </a:extLst>
                </a:gridCol>
                <a:gridCol w="3095099">
                  <a:extLst>
                    <a:ext uri="{9D8B030D-6E8A-4147-A177-3AD203B41FA5}">
                      <a16:colId xmlns:a16="http://schemas.microsoft.com/office/drawing/2014/main" val="1066334336"/>
                    </a:ext>
                  </a:extLst>
                </a:gridCol>
              </a:tblGrid>
              <a:tr h="541621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Interpretation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2549741"/>
                  </a:ext>
                </a:extLst>
              </a:tr>
              <a:tr h="310635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activities are useful.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3.67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5714881"/>
                  </a:ext>
                </a:extLst>
              </a:tr>
              <a:tr h="259468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GC represents an excellent means of social interaction. 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3.29</a:t>
                      </a:r>
                      <a:endParaRPr lang="en-US" sz="1600" b="0" i="0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neutral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8722133"/>
                  </a:ext>
                </a:extLst>
              </a:tr>
              <a:tr h="544337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GC enables more regular and timely assignment submission. 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4.48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8051789"/>
                  </a:ext>
                </a:extLst>
              </a:tr>
              <a:tr h="544337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teacher gives useful feedback on submitted assignments in GC.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4.16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0724106"/>
                  </a:ext>
                </a:extLst>
              </a:tr>
              <a:tr h="259468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provides a useful grading and follow-up system. 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3.90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6305043"/>
                  </a:ext>
                </a:extLst>
              </a:tr>
              <a:tr h="259468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provides a clear subject description. 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4.11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8430593"/>
                  </a:ext>
                </a:extLst>
              </a:tr>
              <a:tr h="544337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should be used in higher education.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4.36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8166211"/>
                  </a:ext>
                </a:extLst>
              </a:tr>
              <a:tr h="258665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 of all statements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4.00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7181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50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37173"/>
            <a:ext cx="11700769" cy="4518733"/>
          </a:xfrm>
        </p:spPr>
        <p:txBody>
          <a:bodyPr>
            <a:normAutofit/>
          </a:bodyPr>
          <a:lstStyle/>
          <a:p>
            <a:r>
              <a:rPr lang="en-GB" dirty="0"/>
              <a:t>A very useful teaching/learning tool – activities are useful – although GC cannot substitute the real classroom.</a:t>
            </a:r>
          </a:p>
          <a:p>
            <a:r>
              <a:rPr lang="en-GB" dirty="0"/>
              <a:t>Is it an excellent means of social interaction?- not so much – the teacher get no notifications about the posted questions on the stream.</a:t>
            </a:r>
            <a:endParaRPr lang="en-US" dirty="0"/>
          </a:p>
          <a:p>
            <a:r>
              <a:rPr lang="en-GB" dirty="0"/>
              <a:t>GC tries to interconnect the social and academic discourse – but other social networks used.</a:t>
            </a:r>
            <a:endParaRPr lang="en-US" dirty="0"/>
          </a:p>
          <a:p>
            <a:r>
              <a:rPr lang="en-GB" dirty="0"/>
              <a:t>Regular assignment submission – students dedicated to doing the assignments – work till late at night.</a:t>
            </a:r>
            <a:endParaRPr lang="en-US" dirty="0"/>
          </a:p>
          <a:p>
            <a:r>
              <a:rPr lang="en-GB" dirty="0"/>
              <a:t>Dedication to assignments – crucial – the students do not get distracted by unproductive activities </a:t>
            </a:r>
            <a:r>
              <a:rPr lang="en-US" dirty="0"/>
              <a:t>(Mercer &amp; </a:t>
            </a:r>
            <a:r>
              <a:rPr lang="en-US" dirty="0" err="1"/>
              <a:t>Dörnyei</a:t>
            </a:r>
            <a:r>
              <a:rPr lang="en-US" dirty="0"/>
              <a:t>, 2020).</a:t>
            </a:r>
          </a:p>
          <a:p>
            <a:r>
              <a:rPr lang="en-US" dirty="0"/>
              <a:t>The teacher grades the assignments – the students can see their scores and personal comments – an excellent source of feedback. </a:t>
            </a:r>
          </a:p>
          <a:p>
            <a:r>
              <a:rPr lang="en-US" dirty="0"/>
              <a:t>No problems understanding the subject description – GC should be also used for other academic subjects.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5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5BB7C-1D65-4F3B-BF0B-3F74CB6FC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9823-DD9E-4026-AA8F-3C868A5DE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317072"/>
            <a:ext cx="11611992" cy="4456590"/>
          </a:xfrm>
        </p:spPr>
        <p:txBody>
          <a:bodyPr>
            <a:normAutofit/>
          </a:bodyPr>
          <a:lstStyle/>
          <a:p>
            <a:r>
              <a:rPr lang="en-US" dirty="0"/>
              <a:t>Drawbacks of GC – revealed by answers to the open-ended question.</a:t>
            </a:r>
          </a:p>
          <a:p>
            <a:r>
              <a:rPr lang="en-US" dirty="0"/>
              <a:t>No internet access  all the time.</a:t>
            </a:r>
          </a:p>
          <a:p>
            <a:r>
              <a:rPr lang="en-US" dirty="0"/>
              <a:t>Some students were frustrated because of other various distractions online – unable to make use of all the benefits of GC.</a:t>
            </a:r>
          </a:p>
          <a:p>
            <a:r>
              <a:rPr lang="en-US" dirty="0"/>
              <a:t>Yet, most students – capable of resisting the challenges outside GC.</a:t>
            </a:r>
          </a:p>
        </p:txBody>
      </p:sp>
    </p:spTree>
    <p:extLst>
      <p:ext uri="{BB962C8B-B14F-4D97-AF65-F5344CB8AC3E}">
        <p14:creationId xmlns:p14="http://schemas.microsoft.com/office/powerpoint/2010/main" val="53886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139519"/>
            <a:ext cx="11736280" cy="471848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n-US" b="1" dirty="0"/>
              <a:t>Do LSP students believe that the use of GC positively affects the development of linguistic competences – writing?</a:t>
            </a:r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 marL="0" indent="0">
              <a:buNone/>
            </a:pPr>
            <a:r>
              <a:rPr lang="en-GB" dirty="0"/>
              <a:t>Table 4. Students' attitudes about the effects of GC on the writing competence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1E896A2-A4FE-4E0F-8782-73DA1A472D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21542"/>
              </p:ext>
            </p:extLst>
          </p:nvPr>
        </p:nvGraphicFramePr>
        <p:xfrm>
          <a:off x="381740" y="2698812"/>
          <a:ext cx="11319028" cy="3790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4392">
                  <a:extLst>
                    <a:ext uri="{9D8B030D-6E8A-4147-A177-3AD203B41FA5}">
                      <a16:colId xmlns:a16="http://schemas.microsoft.com/office/drawing/2014/main" val="784200800"/>
                    </a:ext>
                  </a:extLst>
                </a:gridCol>
                <a:gridCol w="1326362">
                  <a:extLst>
                    <a:ext uri="{9D8B030D-6E8A-4147-A177-3AD203B41FA5}">
                      <a16:colId xmlns:a16="http://schemas.microsoft.com/office/drawing/2014/main" val="22372176"/>
                    </a:ext>
                  </a:extLst>
                </a:gridCol>
                <a:gridCol w="2038274">
                  <a:extLst>
                    <a:ext uri="{9D8B030D-6E8A-4147-A177-3AD203B41FA5}">
                      <a16:colId xmlns:a16="http://schemas.microsoft.com/office/drawing/2014/main" val="2782431646"/>
                    </a:ext>
                  </a:extLst>
                </a:gridCol>
              </a:tblGrid>
              <a:tr h="25598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  <a:endParaRPr lang="en-US" sz="1600" b="1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Interpretation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680317"/>
                  </a:ext>
                </a:extLst>
              </a:tr>
              <a:tr h="328841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more willingly do my writing assignments in GC than in the real classroom. 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4.36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09792"/>
                  </a:ext>
                </a:extLst>
              </a:tr>
              <a:tr h="538643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word order when I do my writing assignment in GC than in the real classroom. 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3.95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8411149"/>
                  </a:ext>
                </a:extLst>
              </a:tr>
              <a:tr h="538643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vocabulary I use when I do my writing assignment in GC than in the real classroom.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4.29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4322936"/>
                  </a:ext>
                </a:extLst>
              </a:tr>
              <a:tr h="538643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discourse management when I do my writing assignment in GC than in the real classroom. 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3.62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2085651"/>
                  </a:ext>
                </a:extLst>
              </a:tr>
              <a:tr h="538643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use of formal vocabulary when I do my writing assignment in GC than in the real classroom. 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4.60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3700324"/>
                  </a:ext>
                </a:extLst>
              </a:tr>
              <a:tr h="538643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spelling when I do my writing assignment in GC than in the real classroom.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4.56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7446236"/>
                  </a:ext>
                </a:extLst>
              </a:tr>
              <a:tr h="25674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GC positively affected my writing competence.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4.63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4750743"/>
                  </a:ext>
                </a:extLst>
              </a:tr>
              <a:tr h="25598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 of all statements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4.24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1689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4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37173"/>
            <a:ext cx="11700769" cy="451873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Very little research on the effects of GC on the development of LSP linguistic competences.</a:t>
            </a:r>
          </a:p>
          <a:p>
            <a:r>
              <a:rPr lang="en-US" dirty="0"/>
              <a:t>GC can be accessed from various devices – the active engagement of the students at any place and time.</a:t>
            </a:r>
          </a:p>
          <a:p>
            <a:r>
              <a:rPr lang="en-US" dirty="0"/>
              <a:t>Paperless – makes the process of writing, as well as grading simpler.</a:t>
            </a:r>
          </a:p>
          <a:p>
            <a:r>
              <a:rPr lang="en-US" dirty="0"/>
              <a:t>Various computer tools available to the students which make writing easier.</a:t>
            </a:r>
          </a:p>
          <a:p>
            <a:r>
              <a:rPr lang="en-US" dirty="0"/>
              <a:t>Doing the writing assignment – not only putting forward ideas, but also creating a comprehensible text (</a:t>
            </a:r>
            <a:r>
              <a:rPr lang="en-US" dirty="0" err="1"/>
              <a:t>Tangermpoon</a:t>
            </a:r>
            <a:r>
              <a:rPr lang="en-US" dirty="0"/>
              <a:t>, 2008) – the good knowledge of lexical items and discourse management.</a:t>
            </a:r>
          </a:p>
          <a:p>
            <a:r>
              <a:rPr lang="en-US" dirty="0"/>
              <a:t>Various </a:t>
            </a:r>
            <a:r>
              <a:rPr lang="en-US" dirty="0" err="1"/>
              <a:t>programmes</a:t>
            </a:r>
            <a:r>
              <a:rPr lang="en-US" dirty="0"/>
              <a:t> for writing – enhance the writing competence – spelling checkers, synonyms, grammar mistakes – yet, no discourse management solutions.</a:t>
            </a:r>
          </a:p>
          <a:p>
            <a:r>
              <a:rPr lang="en-US" dirty="0"/>
              <a:t>A more careful selection of the register – more time to pay attention to all linguistic segments – the internet also helps check the register.</a:t>
            </a:r>
          </a:p>
          <a:p>
            <a:r>
              <a:rPr lang="en-US" dirty="0"/>
              <a:t>Greater motivation – the students become active participants in the educational process (</a:t>
            </a:r>
            <a:r>
              <a:rPr lang="en-US" dirty="0" err="1"/>
              <a:t>Bozdogan</a:t>
            </a:r>
            <a:r>
              <a:rPr lang="en-US" dirty="0"/>
              <a:t>, 2012) – they learn from their own mistakes.</a:t>
            </a:r>
          </a:p>
          <a:p>
            <a:r>
              <a:rPr lang="en-US" dirty="0"/>
              <a:t>A positive effect on the writing competence.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7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37173"/>
            <a:ext cx="11700769" cy="4620827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 startAt="3"/>
            </a:pPr>
            <a:r>
              <a:rPr lang="en-US" b="1" dirty="0"/>
              <a:t>Do LSP students believe that the use of GC positively affects the development of linguistic competences – reading?</a:t>
            </a:r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 marL="0" indent="0">
              <a:buNone/>
            </a:pPr>
            <a:r>
              <a:rPr lang="en-US" sz="1900" dirty="0"/>
              <a:t>Table 4. Students' attitudes about the effects of GC on the reading competence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806875F-6F1D-44CA-AA2D-54AF62B39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02351"/>
              </p:ext>
            </p:extLst>
          </p:nvPr>
        </p:nvGraphicFramePr>
        <p:xfrm>
          <a:off x="435007" y="2808993"/>
          <a:ext cx="11700768" cy="3626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2045">
                  <a:extLst>
                    <a:ext uri="{9D8B030D-6E8A-4147-A177-3AD203B41FA5}">
                      <a16:colId xmlns:a16="http://schemas.microsoft.com/office/drawing/2014/main" val="2617527969"/>
                    </a:ext>
                  </a:extLst>
                </a:gridCol>
                <a:gridCol w="1225119">
                  <a:extLst>
                    <a:ext uri="{9D8B030D-6E8A-4147-A177-3AD203B41FA5}">
                      <a16:colId xmlns:a16="http://schemas.microsoft.com/office/drawing/2014/main" val="575337858"/>
                    </a:ext>
                  </a:extLst>
                </a:gridCol>
                <a:gridCol w="2423604">
                  <a:extLst>
                    <a:ext uri="{9D8B030D-6E8A-4147-A177-3AD203B41FA5}">
                      <a16:colId xmlns:a16="http://schemas.microsoft.com/office/drawing/2014/main" val="1128951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151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more willingly do my reading assignments in GC than in the real classroom.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7293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new vocabulary I come across in the text when I do my reading assignment in GC than in the real classroom.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5722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sentence structure when I do my reading assignment in GC than in the real classroom.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neutral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0819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am more focused when I do my reading assignment in GC than in the real classroom.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754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can better understand the text when I do my reading assignment in GC than in the real classroom.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5670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positively affected my reading competence.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0382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 of all statements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US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038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41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37173"/>
            <a:ext cx="11700769" cy="451873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en-GB" dirty="0"/>
              <a:t>GC – very useful for the development of the reading competence – depends exclusively on self-commitment and motivation – the teacher ‘s task – to boost the students’ confidence (Ali et al., 2021). 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The students – more motivated to do the reading assignments – more time to carefully read the text, look for the unknown vocabulary, and analyse the sentence structure.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GC facilitates the interaction between the students and the text – adjusted to various learning styles (Bensalem, 2018) – a friendly environment – an individualised approach to the text in line with the students’ competences and needs (Hassan Taj, 2017).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No time pressure – easier to focus on the text.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No early classes – the students pick the time when to study.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GC positively affects the reading competence – increases motivation.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Digital technologies provide a sense of security – this leads to the increase in self-confidence, self-control and responsibility for one’s own learning.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1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37173"/>
            <a:ext cx="11700769" cy="451873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n-US" b="1" dirty="0"/>
              <a:t>Do LSP students believe that the use of GC positively affects the development of linguistic competences – listening?</a:t>
            </a:r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800" dirty="0"/>
              <a:t>Table 4. Students' attitudes about the effects of GC on the listening competence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3DB847F-6545-40F0-BBB6-AED7D3070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282681"/>
              </p:ext>
            </p:extLst>
          </p:nvPr>
        </p:nvGraphicFramePr>
        <p:xfrm>
          <a:off x="603683" y="2939083"/>
          <a:ext cx="11123718" cy="2184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3055">
                  <a:extLst>
                    <a:ext uri="{9D8B030D-6E8A-4147-A177-3AD203B41FA5}">
                      <a16:colId xmlns:a16="http://schemas.microsoft.com/office/drawing/2014/main" val="2407453322"/>
                    </a:ext>
                  </a:extLst>
                </a:gridCol>
                <a:gridCol w="1349406">
                  <a:extLst>
                    <a:ext uri="{9D8B030D-6E8A-4147-A177-3AD203B41FA5}">
                      <a16:colId xmlns:a16="http://schemas.microsoft.com/office/drawing/2014/main" val="2734729811"/>
                    </a:ext>
                  </a:extLst>
                </a:gridCol>
                <a:gridCol w="2521257">
                  <a:extLst>
                    <a:ext uri="{9D8B030D-6E8A-4147-A177-3AD203B41FA5}">
                      <a16:colId xmlns:a16="http://schemas.microsoft.com/office/drawing/2014/main" val="2914034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Interpretation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4247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explanations presented in videos posted in GC than to the ones presented by the teacher in the real classroom. 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4.62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669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I better understand the contents of the videos presented in GC than the very teacher in the real classroom. 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3.78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6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1208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positively affected my listening competence.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4.22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7358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 of all statements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4.21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6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6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051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59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37173"/>
            <a:ext cx="11700769" cy="47406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en-GB" dirty="0"/>
              <a:t>Listening – an ability to correctly interpret and understand messages in the communication process.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Students with prominent comprehension competences more actively participate in classes (</a:t>
            </a:r>
            <a:r>
              <a:rPr lang="sr-Latn-RS" dirty="0" err="1"/>
              <a:t>Emerick</a:t>
            </a:r>
            <a:r>
              <a:rPr lang="sr-Latn-RS" dirty="0"/>
              <a:t>, 2018</a:t>
            </a:r>
            <a:r>
              <a:rPr lang="en-GB" dirty="0"/>
              <a:t>).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Many researchers claim it is impossible to develop this competence in GC. 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YouTube videos – a form of a listening activity – explanations of vocabulary and grammar.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In order to understand these units, the students were obliged to listen more attentively.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The </a:t>
            </a:r>
            <a:r>
              <a:rPr lang="en-GB"/>
              <a:t>successful understanding </a:t>
            </a:r>
            <a:r>
              <a:rPr lang="en-GB" dirty="0"/>
              <a:t>of the YouTube videos – a precondition for further participation in GC. 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The students were encouraged to independently do the assignments – LSP learning autonomy </a:t>
            </a:r>
            <a:r>
              <a:rPr lang="sr-Latn-RS" dirty="0"/>
              <a:t>(</a:t>
            </a:r>
            <a:r>
              <a:rPr lang="sr-Latn-RS" dirty="0" err="1"/>
              <a:t>Lee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Wallace</a:t>
            </a:r>
            <a:r>
              <a:rPr lang="sr-Latn-RS" dirty="0"/>
              <a:t>, 2018) </a:t>
            </a:r>
            <a:r>
              <a:rPr lang="en-GB" dirty="0"/>
              <a:t>– self-control in learning encourages and directs learning activities to such an extent that students become active participants in their own learning process </a:t>
            </a:r>
            <a:r>
              <a:rPr lang="sr-Latn-RS" dirty="0"/>
              <a:t>(</a:t>
            </a:r>
            <a:r>
              <a:rPr lang="sr-Latn-RS" dirty="0" err="1"/>
              <a:t>Silva</a:t>
            </a:r>
            <a:r>
              <a:rPr lang="sr-Latn-RS" dirty="0"/>
              <a:t> et </a:t>
            </a:r>
            <a:r>
              <a:rPr lang="sr-Latn-RS" dirty="0" err="1"/>
              <a:t>al</a:t>
            </a:r>
            <a:r>
              <a:rPr lang="sr-Latn-RS" dirty="0"/>
              <a:t>., 2018)</a:t>
            </a:r>
            <a:r>
              <a:rPr lang="en-GB" dirty="0"/>
              <a:t>. 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A better understanding of GC listening materials – more time to devote oneself to the task – the students can also take notes while listening and implement other learning strategies that suit their learning styles.</a:t>
            </a:r>
          </a:p>
          <a:p>
            <a:pPr algn="just">
              <a:spcBef>
                <a:spcPts val="600"/>
              </a:spcBef>
            </a:pPr>
            <a:r>
              <a:rPr lang="en-GB" dirty="0"/>
              <a:t>Not so focused early in the morning to listen to the real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6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3"/>
            <a:ext cx="11230252" cy="4456590"/>
          </a:xfrm>
        </p:spPr>
        <p:txBody>
          <a:bodyPr/>
          <a:lstStyle/>
          <a:p>
            <a:r>
              <a:rPr lang="en-US" dirty="0"/>
              <a:t>A new, modern, globalized world – digitalized technologies.</a:t>
            </a:r>
          </a:p>
          <a:p>
            <a:r>
              <a:rPr lang="en-US" dirty="0"/>
              <a:t>The use of information and communication technologies – in all spheres of life, including the educational system, and teaching/learning processes.</a:t>
            </a:r>
          </a:p>
          <a:p>
            <a:r>
              <a:rPr lang="en-US" dirty="0"/>
              <a:t>The pandemic of COVID-19 and the lockdown of all educational institutions – traditional teaching/learning methods put aside – online learning was brought to the foreground – all educational levels, all types of classrooms, including LSP.</a:t>
            </a:r>
          </a:p>
          <a:p>
            <a:r>
              <a:rPr lang="en-US" dirty="0"/>
              <a:t>Higher education students more frequently refer to new technologies – an opportunity for web designers to develop new teaching/learning platforms.</a:t>
            </a:r>
          </a:p>
          <a:p>
            <a:r>
              <a:rPr lang="en-US" dirty="0"/>
              <a:t>Students perceive new technologies as positive and desirable (</a:t>
            </a:r>
            <a:r>
              <a:rPr lang="sr-Latn-RS" dirty="0"/>
              <a:t>Al </a:t>
            </a:r>
            <a:r>
              <a:rPr lang="en-GB" dirty="0" err="1"/>
              <a:t>Bataineh</a:t>
            </a:r>
            <a:r>
              <a:rPr lang="sr-Latn-RS" dirty="0"/>
              <a:t> et </a:t>
            </a:r>
            <a:r>
              <a:rPr lang="sr-Latn-RS" dirty="0" err="1"/>
              <a:t>al</a:t>
            </a:r>
            <a:r>
              <a:rPr lang="sr-Latn-RS" dirty="0"/>
              <a:t>., 2019</a:t>
            </a:r>
            <a:r>
              <a:rPr lang="en-US" dirty="0"/>
              <a:t>), but changes in students’ lives seem frightening. </a:t>
            </a:r>
          </a:p>
          <a:p>
            <a:r>
              <a:rPr lang="en-US" dirty="0"/>
              <a:t>Not so much time for new technologies – students more involved in thinking about time limitations than in actual educational opportunities </a:t>
            </a:r>
            <a:r>
              <a:rPr lang="sr-Latn-RS" dirty="0"/>
              <a:t>(</a:t>
            </a:r>
            <a:r>
              <a:rPr lang="sr-Latn-RS" dirty="0" err="1"/>
              <a:t>Staford</a:t>
            </a:r>
            <a:r>
              <a:rPr lang="sr-Latn-RS" dirty="0"/>
              <a:t>, 2011).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1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7" y="2237173"/>
            <a:ext cx="11869444" cy="4620827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 startAt="3"/>
            </a:pPr>
            <a:r>
              <a:rPr lang="en-US" b="1" dirty="0"/>
              <a:t>Do LSP students believe that the use of GC positively affects the development of linguistic competences – speaking?</a:t>
            </a:r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>
              <a:buFont typeface="+mj-lt"/>
              <a:buAutoNum type="arabicPeriod" startAt="3"/>
            </a:pPr>
            <a:endParaRPr lang="en-US" b="1" dirty="0"/>
          </a:p>
          <a:p>
            <a:pPr marL="0" indent="0">
              <a:buNone/>
            </a:pPr>
            <a:r>
              <a:rPr lang="en-US" sz="1800" dirty="0"/>
              <a:t>Table 4. Students' attitudes about the effects of GC on the listening competence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238445-6207-4AD3-817A-45EF86C2F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72180"/>
              </p:ext>
            </p:extLst>
          </p:nvPr>
        </p:nvGraphicFramePr>
        <p:xfrm>
          <a:off x="79900" y="2814221"/>
          <a:ext cx="12029242" cy="360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1855">
                  <a:extLst>
                    <a:ext uri="{9D8B030D-6E8A-4147-A177-3AD203B41FA5}">
                      <a16:colId xmlns:a16="http://schemas.microsoft.com/office/drawing/2014/main" val="2764606552"/>
                    </a:ext>
                  </a:extLst>
                </a:gridCol>
                <a:gridCol w="958789">
                  <a:extLst>
                    <a:ext uri="{9D8B030D-6E8A-4147-A177-3AD203B41FA5}">
                      <a16:colId xmlns:a16="http://schemas.microsoft.com/office/drawing/2014/main" val="1548445643"/>
                    </a:ext>
                  </a:extLst>
                </a:gridCol>
                <a:gridCol w="1988598">
                  <a:extLst>
                    <a:ext uri="{9D8B030D-6E8A-4147-A177-3AD203B41FA5}">
                      <a16:colId xmlns:a16="http://schemas.microsoft.com/office/drawing/2014/main" val="157734198"/>
                    </a:ext>
                  </a:extLst>
                </a:gridCol>
              </a:tblGrid>
              <a:tr h="319537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  <a:endParaRPr lang="en-US" sz="14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  <a:endParaRPr lang="en-US" sz="14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Interpretation</a:t>
                      </a:r>
                      <a:endParaRPr lang="en-US" sz="14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188537"/>
                  </a:ext>
                </a:extLst>
              </a:tr>
              <a:tr h="319537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more willingly do my speaking assignments in GC than in the real classroom. </a:t>
                      </a:r>
                      <a:endParaRPr lang="en-US" sz="14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4.75</a:t>
                      </a:r>
                      <a:endParaRPr lang="en-US" sz="1400" b="0" i="0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4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6878010"/>
                  </a:ext>
                </a:extLst>
              </a:tr>
              <a:tr h="46168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vocabulary richness, primarily specialised vocabulary, when I do my speaking assignment in GC than in the real classroom.  </a:t>
                      </a:r>
                      <a:endParaRPr lang="en-US" sz="14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3.63</a:t>
                      </a:r>
                      <a:endParaRPr lang="en-US" sz="1400" b="0" i="0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4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8530363"/>
                  </a:ext>
                </a:extLst>
              </a:tr>
              <a:tr h="46168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the sentence structure and word order when I do my speaking assignment in GC than in the real classroom.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3.28</a:t>
                      </a:r>
                      <a:endParaRPr lang="en-US" sz="14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neutral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6230535"/>
                  </a:ext>
                </a:extLst>
              </a:tr>
              <a:tr h="46168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pay more attention to grammar when I do my speaking assignment in GC than in the real classroom.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4.19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4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1247820"/>
                  </a:ext>
                </a:extLst>
              </a:tr>
              <a:tr h="46168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have less stage fright when I do my speaking assignment in GC than in the real classroom.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4.72</a:t>
                      </a:r>
                      <a:endParaRPr lang="en-US" sz="14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4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3996645"/>
                  </a:ext>
                </a:extLst>
              </a:tr>
              <a:tr h="461686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 speak more fluently  when I do my speaking assignment in GC than in the real classroom.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4.36</a:t>
                      </a:r>
                      <a:endParaRPr lang="en-US" sz="14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4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8918677"/>
                  </a:ext>
                </a:extLst>
              </a:tr>
              <a:tr h="319537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positively affected my speaking competence.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4.27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  <a:endParaRPr lang="en-US" sz="14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1110814"/>
                  </a:ext>
                </a:extLst>
              </a:tr>
              <a:tr h="319537">
                <a:tc>
                  <a:txBody>
                    <a:bodyPr/>
                    <a:lstStyle/>
                    <a:p>
                      <a:pPr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 all statements</a:t>
                      </a:r>
                      <a:endParaRPr lang="en-US" sz="14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4.17</a:t>
                      </a:r>
                      <a:endParaRPr lang="en-US" sz="14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</a:pPr>
                      <a:r>
                        <a:rPr lang="en-GB" sz="14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  <a:endParaRPr lang="en-US" sz="14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461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97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2237173"/>
            <a:ext cx="11700769" cy="451873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en-GB" dirty="0"/>
              <a:t>Speaking – an interactive process – the production, reception and processing of the information.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Factors – bad reading habits, unequal participation in communication, the wrong application of grammar rules (</a:t>
            </a:r>
            <a:r>
              <a:rPr lang="sr-Latn-RS" dirty="0" err="1"/>
              <a:t>Sayury</a:t>
            </a:r>
            <a:r>
              <a:rPr lang="sr-Latn-RS" dirty="0"/>
              <a:t>, 2016) </a:t>
            </a:r>
            <a:r>
              <a:rPr lang="en-GB" dirty="0"/>
              <a:t>– inevitable interaction among interlocutors – online – Zoom, Google Meet, MS Teams – for synchronous interaction.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A challenge – how to improve the speaking competence – recording videos.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Less stage fright – feel more relaxed – more willingly do the assignments – less anxious and worried </a:t>
            </a:r>
            <a:r>
              <a:rPr lang="sr-Latn-RS" dirty="0"/>
              <a:t>(</a:t>
            </a:r>
            <a:r>
              <a:rPr lang="sr-Latn-RS" dirty="0" err="1"/>
              <a:t>Darmawati</a:t>
            </a:r>
            <a:r>
              <a:rPr lang="sr-Latn-RS" dirty="0"/>
              <a:t>, 2021)  </a:t>
            </a:r>
            <a:r>
              <a:rPr lang="en-GB" dirty="0"/>
              <a:t>– no audience to distract them – no feeling of fear of being laughed at – they speak more fluently.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Assignments can be done at any time and place – the economic topics seem less frightening when covered in a friendly environment.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A pre-speaking preparation process – reading about the topic they will talk about, making notes and reminders, carefully selecting lexical and grammatical items as well as the register.</a:t>
            </a:r>
            <a:endParaRPr lang="en-US" dirty="0"/>
          </a:p>
          <a:p>
            <a:pPr algn="just">
              <a:spcBef>
                <a:spcPts val="600"/>
              </a:spcBef>
            </a:pPr>
            <a:r>
              <a:rPr lang="en-GB" dirty="0"/>
              <a:t>Post-recording process – reviewing the mistakes, self-reflecting the whole learning process, critical thinking.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5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82FE8-1515-4CB8-B37C-BDA7AD21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5F5C-006D-41B5-AE3D-475060EA0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30" y="2405847"/>
            <a:ext cx="11700768" cy="4279037"/>
          </a:xfrm>
        </p:spPr>
        <p:txBody>
          <a:bodyPr>
            <a:normAutofit/>
          </a:bodyPr>
          <a:lstStyle/>
          <a:p>
            <a:r>
              <a:rPr lang="en-US" dirty="0"/>
              <a:t>Digital technology and the use of mobile applications facilitate the teaching/learning process.</a:t>
            </a:r>
          </a:p>
          <a:p>
            <a:r>
              <a:rPr lang="en-US" dirty="0"/>
              <a:t>GC  represents an innovative and effective LSP learning platform  easy to access and use, contributes to the development of all four LSP linguistic competences.</a:t>
            </a:r>
          </a:p>
          <a:p>
            <a:r>
              <a:rPr lang="en-US" dirty="0"/>
              <a:t>GC – the only teaching tool during the lockdown – the implication – the results are reliable, no other factors influencing the results.</a:t>
            </a:r>
          </a:p>
          <a:p>
            <a:r>
              <a:rPr lang="en-US" dirty="0"/>
              <a:t>Limitations to the research – questions about technological /digital literacy – no analysis in accordance to the sex of the respondents - males more interested in IT than females – potential expected results.</a:t>
            </a:r>
          </a:p>
          <a:p>
            <a:r>
              <a:rPr lang="en-US" dirty="0"/>
              <a:t>GC should be implemented in LSP classes.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2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82FE8-1515-4CB8-B37C-BDA7AD21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5F5C-006D-41B5-AE3D-475060EA0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30" y="2405847"/>
            <a:ext cx="11700768" cy="44521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Al </a:t>
            </a:r>
            <a:r>
              <a:rPr lang="en-GB" dirty="0" err="1"/>
              <a:t>Bataineh</a:t>
            </a:r>
            <a:r>
              <a:rPr lang="en-GB" dirty="0"/>
              <a:t>, K. B., </a:t>
            </a:r>
            <a:r>
              <a:rPr lang="en-GB" dirty="0" err="1"/>
              <a:t>Banikalef</a:t>
            </a:r>
            <a:r>
              <a:rPr lang="en-GB" dirty="0"/>
              <a:t>, A., Abdullah, A. E., &amp; </a:t>
            </a:r>
            <a:r>
              <a:rPr lang="en-GB" dirty="0" err="1"/>
              <a:t>Albashtawi</a:t>
            </a:r>
            <a:r>
              <a:rPr lang="en-GB" dirty="0"/>
              <a:t>, A. H. (2019). </a:t>
            </a:r>
            <a:r>
              <a:rPr lang="en-US" dirty="0"/>
              <a:t>The Effect of Blended Learning on EFL Students’ Grammar Performance and Attitudes: An Investigation of Moodle. </a:t>
            </a:r>
            <a:r>
              <a:rPr lang="en-US" i="1" dirty="0"/>
              <a:t>Arab World English Journal (AWEJ) </a:t>
            </a:r>
            <a:r>
              <a:rPr lang="en-US" dirty="0"/>
              <a:t>Volume, 10. </a:t>
            </a:r>
          </a:p>
          <a:p>
            <a:pPr marL="0" indent="0">
              <a:buNone/>
            </a:pPr>
            <a:r>
              <a:rPr lang="en-US" dirty="0"/>
              <a:t>Ali, M. M., </a:t>
            </a:r>
            <a:r>
              <a:rPr lang="en-US" dirty="0" err="1"/>
              <a:t>Asad</a:t>
            </a:r>
            <a:r>
              <a:rPr lang="en-US" dirty="0"/>
              <a:t>, Z., &amp; </a:t>
            </a:r>
            <a:r>
              <a:rPr lang="en-US" dirty="0" err="1"/>
              <a:t>Moghal</a:t>
            </a:r>
            <a:r>
              <a:rPr lang="en-US" dirty="0"/>
              <a:t>, S. (2020). Utilizing Mobile Assisted Language Learning (MALL) for Teaching English to Non-Formal Learners in Pakistan. </a:t>
            </a:r>
            <a:r>
              <a:rPr lang="en-US" i="1" dirty="0"/>
              <a:t>Journal of Arts &amp; Social Sciences (JASS)</a:t>
            </a:r>
            <a:r>
              <a:rPr lang="en-US" dirty="0"/>
              <a:t>, 7 (2), 70-81.</a:t>
            </a:r>
          </a:p>
          <a:p>
            <a:pPr marL="0" indent="0">
              <a:buNone/>
            </a:pPr>
            <a:r>
              <a:rPr lang="en-US" dirty="0"/>
              <a:t>Al-</a:t>
            </a:r>
            <a:r>
              <a:rPr lang="en-US" dirty="0" err="1"/>
              <a:t>Maroof</a:t>
            </a:r>
            <a:r>
              <a:rPr lang="en-US" dirty="0"/>
              <a:t>, R. A. S. &amp; Al-Emran, M. (2018). Students Acceptance of Google Classroom: An Exploratory Study using the PLS-SEM Approach. </a:t>
            </a:r>
            <a:r>
              <a:rPr lang="en-US" i="1" dirty="0"/>
              <a:t>International Journal of Emerging</a:t>
            </a:r>
            <a:r>
              <a:rPr lang="en-US" dirty="0"/>
              <a:t> </a:t>
            </a:r>
            <a:r>
              <a:rPr lang="en-US" i="1" dirty="0"/>
              <a:t>Technologies in Learning, </a:t>
            </a:r>
            <a:r>
              <a:rPr lang="en-US" dirty="0"/>
              <a:t>13 (6).</a:t>
            </a:r>
          </a:p>
          <a:p>
            <a:pPr marL="0" indent="0">
              <a:buNone/>
            </a:pPr>
            <a:r>
              <a:rPr lang="en-US" dirty="0"/>
              <a:t>Bensalem, E. (2018). Foreign language anxiety of EFL students: Examining the effect of </a:t>
            </a:r>
            <a:r>
              <a:rPr lang="en-US" dirty="0" err="1"/>
              <a:t>selfefficacy</a:t>
            </a:r>
            <a:r>
              <a:rPr lang="en-US" dirty="0"/>
              <a:t>, self-perceived proficiency and </a:t>
            </a:r>
            <a:r>
              <a:rPr lang="en-US" dirty="0" err="1"/>
              <a:t>sociobiographical</a:t>
            </a:r>
            <a:r>
              <a:rPr lang="en-US" dirty="0"/>
              <a:t> variables. </a:t>
            </a:r>
            <a:r>
              <a:rPr lang="en-US" i="1" dirty="0"/>
              <a:t>Arab World English Journal</a:t>
            </a:r>
            <a:r>
              <a:rPr lang="en-US" dirty="0"/>
              <a:t>, 9 (2), 38-55.</a:t>
            </a:r>
          </a:p>
          <a:p>
            <a:pPr marL="0" indent="0">
              <a:buNone/>
            </a:pPr>
            <a:r>
              <a:rPr lang="en-US" dirty="0" err="1"/>
              <a:t>Bozdogan</a:t>
            </a:r>
            <a:r>
              <a:rPr lang="en-US" dirty="0"/>
              <a:t>, D. (2012). English language teaching students’ perceptions of computer-assisted language learning. </a:t>
            </a:r>
            <a:r>
              <a:rPr lang="en-US" i="1" dirty="0"/>
              <a:t>Journal of Education and Future</a:t>
            </a:r>
            <a:r>
              <a:rPr lang="en-US" dirty="0"/>
              <a:t>, 2, 63-74.</a:t>
            </a:r>
          </a:p>
          <a:p>
            <a:pPr marL="0" indent="0">
              <a:buNone/>
            </a:pPr>
            <a:r>
              <a:rPr lang="en-US" dirty="0" err="1"/>
              <a:t>Darmawati</a:t>
            </a:r>
            <a:r>
              <a:rPr lang="en-US" dirty="0"/>
              <a:t>, D., Amin, B., &amp; </a:t>
            </a:r>
            <a:r>
              <a:rPr lang="en-US" dirty="0" err="1"/>
              <a:t>Akib</a:t>
            </a:r>
            <a:r>
              <a:rPr lang="en-US" dirty="0"/>
              <a:t>, E. (2022). The Strategies in Reducing the Students’ Anxiety in Speaking English at SMA </a:t>
            </a:r>
            <a:r>
              <a:rPr lang="en-US" dirty="0" err="1"/>
              <a:t>Pergis</a:t>
            </a:r>
            <a:r>
              <a:rPr lang="en-US" dirty="0"/>
              <a:t> </a:t>
            </a:r>
            <a:r>
              <a:rPr lang="en-US" dirty="0" err="1"/>
              <a:t>Yapki</a:t>
            </a:r>
            <a:r>
              <a:rPr lang="en-US" dirty="0"/>
              <a:t> </a:t>
            </a:r>
            <a:r>
              <a:rPr lang="en-US" dirty="0" err="1"/>
              <a:t>Maros</a:t>
            </a:r>
            <a:r>
              <a:rPr lang="en-US" i="1" dirty="0"/>
              <a:t>. EDUTEC : Journal of Education And Technology</a:t>
            </a:r>
            <a:r>
              <a:rPr lang="en-US" dirty="0"/>
              <a:t>, 5 (3), 722-742. </a:t>
            </a:r>
          </a:p>
          <a:p>
            <a:pPr marL="0" indent="0">
              <a:buNone/>
            </a:pPr>
            <a:r>
              <a:rPr lang="en-US" dirty="0"/>
              <a:t>Emerick, M. R. (2018). Explicit teaching and authenticity in L2 listening instruction: </a:t>
            </a:r>
            <a:r>
              <a:rPr lang="en-US" i="1" dirty="0"/>
              <a:t>University language teachers’ beliefs. System</a:t>
            </a:r>
            <a:r>
              <a:rPr lang="en-US" dirty="0"/>
              <a:t>, 80, 1-13.</a:t>
            </a:r>
          </a:p>
          <a:p>
            <a:pPr marL="0" indent="0">
              <a:buNone/>
            </a:pPr>
            <a:r>
              <a:rPr lang="en-US" dirty="0"/>
              <a:t>Hassan Taj, Ali, F., Sipra, M., and </a:t>
            </a:r>
            <a:r>
              <a:rPr lang="en-US" dirty="0" err="1"/>
              <a:t>Ahmad,W</a:t>
            </a:r>
            <a:r>
              <a:rPr lang="en-US" dirty="0"/>
              <a:t>. (2017). Effect of technology enhanced language learning on vocabulary acquisition of EFL learners. </a:t>
            </a:r>
            <a:r>
              <a:rPr lang="en-US" i="1" dirty="0"/>
              <a:t>International Journal of Applied Linguistics &amp; English Literature</a:t>
            </a:r>
            <a:r>
              <a:rPr lang="en-US" dirty="0"/>
              <a:t>, 6 (3).</a:t>
            </a:r>
          </a:p>
          <a:p>
            <a:pPr marL="0" indent="0">
              <a:buNone/>
            </a:pPr>
            <a:r>
              <a:rPr lang="en-GB" dirty="0" err="1"/>
              <a:t>Henrie</a:t>
            </a:r>
            <a:r>
              <a:rPr lang="en-GB" dirty="0"/>
              <a:t>, C. R., Halverson, L. R. &amp; Graham, C. R. (2015). </a:t>
            </a:r>
            <a:r>
              <a:rPr lang="en-US" dirty="0"/>
              <a:t>Measuring student engagement in technology-mediated learning: A review. </a:t>
            </a:r>
            <a:r>
              <a:rPr lang="en-US" i="1" dirty="0"/>
              <a:t>Computers &amp; Education</a:t>
            </a:r>
            <a:r>
              <a:rPr lang="en-US" dirty="0"/>
              <a:t>, 90, 36–53.</a:t>
            </a:r>
          </a:p>
          <a:p>
            <a:pPr marL="0" indent="0">
              <a:buNone/>
            </a:pPr>
            <a:r>
              <a:rPr lang="en-US" dirty="0"/>
              <a:t>Hulse, R. (2019). The use and implementation of Google Classroom in a Japanese university. </a:t>
            </a:r>
            <a:r>
              <a:rPr lang="en-US" i="1" dirty="0"/>
              <a:t>The Center of </a:t>
            </a:r>
            <a:r>
              <a:rPr lang="en-US" i="1" dirty="0" err="1"/>
              <a:t>theStudy</a:t>
            </a:r>
            <a:r>
              <a:rPr lang="en-US" i="1" dirty="0"/>
              <a:t> of English Language Teaching Journal,</a:t>
            </a:r>
            <a:r>
              <a:rPr lang="en-US" dirty="0"/>
              <a:t> 7, 71-105.</a:t>
            </a:r>
          </a:p>
          <a:p>
            <a:pPr marL="0" indent="0">
              <a:buNone/>
            </a:pPr>
            <a:r>
              <a:rPr lang="en-US" dirty="0"/>
              <a:t>Janzen, M. (2014). Hot team: Google Classroom. [Online]. Available at: </a:t>
            </a:r>
            <a:r>
              <a:rPr lang="en-US" u="sng" dirty="0">
                <a:hlinkClick r:id="rId2"/>
              </a:rPr>
              <a:t>http://tlt.psu.edu/2014/12/04/hot-team-google-classroom/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GB" dirty="0" err="1"/>
              <a:t>Kuh</a:t>
            </a:r>
            <a:r>
              <a:rPr lang="en-GB" dirty="0"/>
              <a:t>, G. D. &amp; Hu, S. (2001). </a:t>
            </a:r>
            <a:r>
              <a:rPr lang="en-US" dirty="0"/>
              <a:t>The relationships between computer and information technology use, selected learning and personal development outcomes, and other college Experiences. </a:t>
            </a:r>
            <a:r>
              <a:rPr lang="en-US" i="1" dirty="0"/>
              <a:t>Journal of College Student Development</a:t>
            </a:r>
            <a:r>
              <a:rPr lang="en-US" dirty="0"/>
              <a:t>, 42, 217-232.</a:t>
            </a:r>
          </a:p>
          <a:p>
            <a:pPr marL="0" indent="0">
              <a:buNone/>
            </a:pPr>
            <a:r>
              <a:rPr lang="en-US" dirty="0"/>
              <a:t>Kumar, J. A, &amp; </a:t>
            </a:r>
            <a:r>
              <a:rPr lang="en-US" dirty="0" err="1"/>
              <a:t>Bervell</a:t>
            </a:r>
            <a:r>
              <a:rPr lang="en-US" dirty="0"/>
              <a:t>, B. (2019). Google Classroom for mobile learning in higher education: Modelling the initial perceptions of students. </a:t>
            </a:r>
            <a:r>
              <a:rPr lang="en-US" i="1" dirty="0"/>
              <a:t>Education and Information Technologies</a:t>
            </a:r>
            <a:r>
              <a:rPr lang="en-US" dirty="0"/>
              <a:t>, 24, 1793–1817.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58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82FE8-1515-4CB8-B37C-BDA7AD218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B5F5C-006D-41B5-AE3D-475060EA0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30" y="2405847"/>
            <a:ext cx="11700768" cy="445215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Lee, G., &amp; Wallace, A. (2018). Flipped learning in the English as a foreign language classroom: outcomes and perceptions. </a:t>
            </a:r>
            <a:r>
              <a:rPr lang="en-US" i="1" dirty="0"/>
              <a:t>TESOL Quarterly</a:t>
            </a:r>
            <a:r>
              <a:rPr lang="en-US" dirty="0"/>
              <a:t>, 52 (1), 62–84. </a:t>
            </a:r>
          </a:p>
          <a:p>
            <a:pPr marL="0" indent="0">
              <a:buNone/>
            </a:pPr>
            <a:r>
              <a:rPr lang="en-US" dirty="0"/>
              <a:t>Mercer, S. &amp; </a:t>
            </a:r>
            <a:r>
              <a:rPr lang="en-US" dirty="0" err="1"/>
              <a:t>Dörnyei</a:t>
            </a:r>
            <a:r>
              <a:rPr lang="en-US" dirty="0"/>
              <a:t>, Z. (2020). </a:t>
            </a:r>
            <a:r>
              <a:rPr lang="en-US" i="1" dirty="0"/>
              <a:t>Engaging Language Learners in Contemporary Classrooms</a:t>
            </a:r>
            <a:r>
              <a:rPr lang="en-US" dirty="0"/>
              <a:t>. Cambridge: Cambridge University Press.</a:t>
            </a:r>
          </a:p>
          <a:p>
            <a:pPr marL="0" indent="0">
              <a:buNone/>
            </a:pPr>
            <a:r>
              <a:rPr lang="en-US" dirty="0"/>
              <a:t>Northey, G., </a:t>
            </a:r>
            <a:r>
              <a:rPr lang="en-US" dirty="0" err="1"/>
              <a:t>Bucic</a:t>
            </a:r>
            <a:r>
              <a:rPr lang="en-US" dirty="0"/>
              <a:t>, T., </a:t>
            </a:r>
            <a:r>
              <a:rPr lang="en-US" dirty="0" err="1"/>
              <a:t>Chylinski</a:t>
            </a:r>
            <a:r>
              <a:rPr lang="en-US" dirty="0"/>
              <a:t>, M. &amp; Govind, R. (2015). Increasing student engagement using asynchronous learning. </a:t>
            </a:r>
            <a:r>
              <a:rPr lang="en-US" i="1" dirty="0"/>
              <a:t>Journal of Marketing Education, </a:t>
            </a:r>
            <a:r>
              <a:rPr lang="en-US" dirty="0"/>
              <a:t>37 (3), 171-180.</a:t>
            </a:r>
          </a:p>
          <a:p>
            <a:pPr marL="0" indent="0">
              <a:buNone/>
            </a:pPr>
            <a:r>
              <a:rPr lang="en-US" dirty="0" err="1"/>
              <a:t>Pienta</a:t>
            </a:r>
            <a:r>
              <a:rPr lang="en-US" dirty="0"/>
              <a:t>, N. J. (2016). A “flipped classroom” reality check. </a:t>
            </a:r>
            <a:r>
              <a:rPr lang="en-US" i="1" dirty="0"/>
              <a:t>Journal of Chemical Education, </a:t>
            </a:r>
            <a:r>
              <a:rPr lang="en-US" dirty="0"/>
              <a:t>91 (1), 1–2.</a:t>
            </a:r>
          </a:p>
          <a:p>
            <a:pPr marL="0" indent="0">
              <a:buNone/>
            </a:pPr>
            <a:r>
              <a:rPr lang="en-US" dirty="0"/>
              <a:t>Sayuri, S. (2016). Problems in speaking faced by EFL students of </a:t>
            </a:r>
            <a:r>
              <a:rPr lang="en-US" dirty="0" err="1"/>
              <a:t>Mulawarman</a:t>
            </a:r>
            <a:r>
              <a:rPr lang="en-US" dirty="0"/>
              <a:t> university. </a:t>
            </a:r>
            <a:r>
              <a:rPr lang="en-US" i="1" dirty="0"/>
              <a:t>Indonesian Journal of EFL and Linguistics</a:t>
            </a:r>
            <a:r>
              <a:rPr lang="en-US" dirty="0"/>
              <a:t>, 1(1), 47–61.</a:t>
            </a:r>
          </a:p>
          <a:p>
            <a:pPr marL="0" indent="0">
              <a:buNone/>
            </a:pPr>
            <a:r>
              <a:rPr lang="en-US" dirty="0"/>
              <a:t>Silva, J. C. S., </a:t>
            </a:r>
            <a:r>
              <a:rPr lang="en-US" dirty="0" err="1"/>
              <a:t>Zambom</a:t>
            </a:r>
            <a:r>
              <a:rPr lang="en-US" dirty="0"/>
              <a:t>, E., Rodrigues, R. L., Ramos, J. L. C., &amp; Da Fonseca De Souza, F. (2018). Effects of learning analytics on students’ self-regulated learning in flipped classroom. </a:t>
            </a:r>
            <a:r>
              <a:rPr lang="en-US" i="1" dirty="0"/>
              <a:t>International Journal of Information and Communication Technology Education.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Singh, V. &amp; Thurman, A. (2019). How many ways can we define online learning? A systematic literature review of definitions of online learning (1988-2018). </a:t>
            </a:r>
            <a:r>
              <a:rPr lang="en-US" i="1" dirty="0"/>
              <a:t>American Journal of Distance Education</a:t>
            </a:r>
            <a:r>
              <a:rPr lang="en-US" dirty="0"/>
              <a:t>, 33 (4), 289-306.</a:t>
            </a:r>
          </a:p>
          <a:p>
            <a:pPr marL="0" indent="0">
              <a:buNone/>
            </a:pPr>
            <a:r>
              <a:rPr lang="sr-Latn-RS" dirty="0" err="1"/>
              <a:t>Sözen</a:t>
            </a:r>
            <a:r>
              <a:rPr lang="sr-Latn-RS" dirty="0"/>
              <a:t>, E. </a:t>
            </a:r>
            <a:r>
              <a:rPr lang="en-US" dirty="0"/>
              <a:t>&amp; </a:t>
            </a:r>
            <a:r>
              <a:rPr lang="sr-Latn-RS" dirty="0" err="1"/>
              <a:t>Guven</a:t>
            </a:r>
            <a:r>
              <a:rPr lang="sr-Latn-RS" dirty="0"/>
              <a:t>, U. (2019).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Effect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Online</a:t>
            </a:r>
            <a:r>
              <a:rPr lang="sr-Latn-RS" dirty="0"/>
              <a:t> </a:t>
            </a:r>
            <a:r>
              <a:rPr lang="sr-Latn-RS" dirty="0" err="1"/>
              <a:t>Assessments</a:t>
            </a:r>
            <a:r>
              <a:rPr lang="sr-Latn-RS" dirty="0"/>
              <a:t> on </a:t>
            </a:r>
            <a:r>
              <a:rPr lang="sr-Latn-RS" dirty="0" err="1"/>
              <a:t>Students</a:t>
            </a:r>
            <a:r>
              <a:rPr lang="sr-Latn-RS" dirty="0"/>
              <a:t>’ </a:t>
            </a:r>
            <a:r>
              <a:rPr lang="sr-Latn-RS" dirty="0" err="1"/>
              <a:t>Attitudes</a:t>
            </a:r>
            <a:r>
              <a:rPr lang="sr-Latn-RS" dirty="0"/>
              <a:t> </a:t>
            </a:r>
            <a:r>
              <a:rPr lang="sr-Latn-RS" dirty="0" err="1"/>
              <a:t>Towards</a:t>
            </a:r>
            <a:r>
              <a:rPr lang="sr-Latn-RS" dirty="0"/>
              <a:t> </a:t>
            </a:r>
            <a:r>
              <a:rPr lang="sr-Latn-RS" dirty="0" err="1"/>
              <a:t>Undergraduate-Level</a:t>
            </a:r>
            <a:r>
              <a:rPr lang="sr-Latn-RS" dirty="0"/>
              <a:t> </a:t>
            </a:r>
            <a:r>
              <a:rPr lang="sr-Latn-RS" dirty="0" err="1"/>
              <a:t>Geography</a:t>
            </a:r>
            <a:r>
              <a:rPr lang="sr-Latn-RS" dirty="0"/>
              <a:t> </a:t>
            </a:r>
            <a:r>
              <a:rPr lang="sr-Latn-RS" dirty="0" err="1"/>
              <a:t>Courses</a:t>
            </a:r>
            <a:r>
              <a:rPr lang="sr-Latn-RS" dirty="0"/>
              <a:t>. </a:t>
            </a:r>
            <a:r>
              <a:rPr lang="sr-Latn-RS" i="1" dirty="0" err="1"/>
              <a:t>International</a:t>
            </a:r>
            <a:r>
              <a:rPr lang="sr-Latn-RS" i="1" dirty="0"/>
              <a:t> </a:t>
            </a:r>
            <a:r>
              <a:rPr lang="sr-Latn-RS" i="1" dirty="0" err="1"/>
              <a:t>Education</a:t>
            </a:r>
            <a:r>
              <a:rPr lang="sr-Latn-RS" i="1" dirty="0"/>
              <a:t> </a:t>
            </a:r>
            <a:r>
              <a:rPr lang="sr-Latn-RS" i="1" dirty="0" err="1"/>
              <a:t>Studies</a:t>
            </a:r>
            <a:r>
              <a:rPr lang="sr-Latn-RS" dirty="0"/>
              <a:t>. 12 (10), 1-8.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Stafford, G. (2011). The unexpected transformations of Chinese international students in Australia, Available at</a:t>
            </a:r>
            <a:r>
              <a:rPr lang="en-GB" dirty="0"/>
              <a:t> : </a:t>
            </a:r>
            <a:r>
              <a:rPr lang="en-GB" u="sng" dirty="0">
                <a:hlinkClick r:id="rId2"/>
              </a:rPr>
              <a:t>https://digital.library.adelaide.edu.au/dspace/bitstream/2440/66098/8/02whole.pdf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Tangermpoon</a:t>
            </a:r>
            <a:r>
              <a:rPr lang="en-US" dirty="0"/>
              <a:t>, T. (2008). The use of computer in improving writing skills. Available at: </a:t>
            </a:r>
            <a:r>
              <a:rPr lang="en-US" dirty="0" err="1"/>
              <a:t>Wordpress.com:http</a:t>
            </a:r>
            <a:r>
              <a:rPr lang="en-US" dirty="0"/>
              <a:t>://neeyhapuzee.wordpress.com/2011/01/30the-use-of-computer-ininproving-writing-skills/</a:t>
            </a:r>
          </a:p>
          <a:p>
            <a:pPr marL="0" indent="0">
              <a:buNone/>
            </a:pPr>
            <a:r>
              <a:rPr lang="en-US" dirty="0"/>
              <a:t>Taylor, S. A., Hunter, G. L., Melton, H. &amp; Goodwin, S. A. (2011). Student Engagement and Marketing Classes</a:t>
            </a:r>
            <a:r>
              <a:rPr lang="en-US" i="1" dirty="0"/>
              <a:t>. Journal of Marketing Education</a:t>
            </a:r>
            <a:r>
              <a:rPr lang="en-US" dirty="0"/>
              <a:t>, 33, 73-92.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63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5C86-C819-4244-A5FE-3E0B039BB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4229C-D17E-4C62-A7D8-5CC8F595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4" y="2254928"/>
            <a:ext cx="10848512" cy="4296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000" dirty="0"/>
          </a:p>
          <a:p>
            <a:pPr marL="0" indent="0" algn="ctr">
              <a:buNone/>
            </a:pPr>
            <a:endParaRPr lang="en-US" sz="5000" dirty="0"/>
          </a:p>
          <a:p>
            <a:pPr marL="0" indent="0" algn="ctr">
              <a:buNone/>
            </a:pPr>
            <a:r>
              <a:rPr lang="en-US" sz="7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66241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3"/>
            <a:ext cx="11230252" cy="4456590"/>
          </a:xfrm>
        </p:spPr>
        <p:txBody>
          <a:bodyPr>
            <a:normAutofit/>
          </a:bodyPr>
          <a:lstStyle/>
          <a:p>
            <a:r>
              <a:rPr lang="en-US" dirty="0"/>
              <a:t>Teaching/learning platforms – spare time, teach social skills, encourage autonomous and independent learning, keep pace with new technologies, improve learning outcomes and results (Taylor</a:t>
            </a:r>
            <a:r>
              <a:rPr lang="sr-Latn-RS" dirty="0"/>
              <a:t> et </a:t>
            </a:r>
            <a:r>
              <a:rPr lang="sr-Latn-RS" dirty="0" err="1"/>
              <a:t>al</a:t>
            </a:r>
            <a:r>
              <a:rPr lang="sr-Latn-RS" dirty="0"/>
              <a:t>., 2011</a:t>
            </a:r>
            <a:r>
              <a:rPr lang="en-US" dirty="0"/>
              <a:t>; </a:t>
            </a:r>
            <a:r>
              <a:rPr lang="sr-Latn-RS" dirty="0" err="1"/>
              <a:t>Kuh</a:t>
            </a:r>
            <a:r>
              <a:rPr lang="sr-Latn-RS" dirty="0"/>
              <a:t> &amp; </a:t>
            </a:r>
            <a:r>
              <a:rPr lang="sr-Latn-RS" dirty="0" err="1"/>
              <a:t>Hu</a:t>
            </a:r>
            <a:r>
              <a:rPr lang="sr-Latn-RS" dirty="0"/>
              <a:t>, 2001</a:t>
            </a:r>
            <a:r>
              <a:rPr lang="en-US" dirty="0"/>
              <a:t>) – students – active participants.</a:t>
            </a:r>
            <a:endParaRPr lang="sr-Latn-RS" dirty="0"/>
          </a:p>
          <a:p>
            <a:r>
              <a:rPr lang="en-US" dirty="0"/>
              <a:t>Online learning – educational experiences </a:t>
            </a:r>
            <a:r>
              <a:rPr lang="sr-Latn-RS" dirty="0"/>
              <a:t>in</a:t>
            </a:r>
            <a:r>
              <a:rPr lang="en-US" dirty="0"/>
              <a:t> a synchronous and asynchronous environment with the use of various devices </a:t>
            </a:r>
            <a:r>
              <a:rPr lang="sr-Latn-RS" dirty="0"/>
              <a:t>(</a:t>
            </a:r>
            <a:r>
              <a:rPr lang="sr-Latn-RS" dirty="0" err="1"/>
              <a:t>Singh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Thurman</a:t>
            </a:r>
            <a:r>
              <a:rPr lang="sr-Latn-RS" dirty="0"/>
              <a:t>, 2019)</a:t>
            </a:r>
            <a:r>
              <a:rPr lang="en-US" dirty="0"/>
              <a:t> – applications, platforms, quizzes – no time limits to access the materials.</a:t>
            </a:r>
          </a:p>
          <a:p>
            <a:r>
              <a:rPr lang="en-US" dirty="0"/>
              <a:t>The aim of the paper – the perceptions of the LSP students of the Faculty of Economics, University of Ni</a:t>
            </a:r>
            <a:r>
              <a:rPr lang="sr-Latn-RS" dirty="0"/>
              <a:t>š</a:t>
            </a:r>
            <a:r>
              <a:rPr lang="en-US" dirty="0"/>
              <a:t> about the use of Google Classroom (GC).</a:t>
            </a:r>
          </a:p>
          <a:p>
            <a:r>
              <a:rPr lang="en-US" dirty="0"/>
              <a:t>Three questions:</a:t>
            </a:r>
          </a:p>
          <a:p>
            <a:pPr>
              <a:buAutoNum type="arabicPeriod"/>
            </a:pPr>
            <a:r>
              <a:rPr lang="en-US" dirty="0"/>
              <a:t>Do LSP students believe that GC is easy to use?</a:t>
            </a:r>
          </a:p>
          <a:p>
            <a:pPr>
              <a:buAutoNum type="arabicPeriod"/>
            </a:pPr>
            <a:r>
              <a:rPr lang="en-US" dirty="0"/>
              <a:t>Do LSP students believe that GC is useful for LSP learning?</a:t>
            </a:r>
          </a:p>
          <a:p>
            <a:pPr>
              <a:buAutoNum type="arabicPeriod"/>
            </a:pPr>
            <a:r>
              <a:rPr lang="en-US" dirty="0"/>
              <a:t>Do LSP students believe that the use of GC positively affects the development of linguistic competences – writing, reading, listening and speaking?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2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3"/>
            <a:ext cx="11230252" cy="4456590"/>
          </a:xfrm>
        </p:spPr>
        <p:txBody>
          <a:bodyPr>
            <a:normAutofit/>
          </a:bodyPr>
          <a:lstStyle/>
          <a:p>
            <a:r>
              <a:rPr lang="en-US" dirty="0"/>
              <a:t>GC – released on 12 August 2014 –  a free platform – students and teachers connect both inside and outside the real classroom – more than 30 million assignments were submitted in the first six months.</a:t>
            </a:r>
          </a:p>
          <a:p>
            <a:r>
              <a:rPr lang="en-US" dirty="0"/>
              <a:t>GC – a newly-accepted, innovative platform for teaching/learning – aimed at improving the process of digital learning – it integrates technology into a traditional learning setting – it complements traditional classes.</a:t>
            </a:r>
          </a:p>
          <a:p>
            <a:r>
              <a:rPr lang="en-US" dirty="0"/>
              <a:t>GC – part of the package Google Apps for Education(</a:t>
            </a:r>
            <a:r>
              <a:rPr lang="sr-Latn-RS" dirty="0" err="1"/>
              <a:t>Northey</a:t>
            </a:r>
            <a:r>
              <a:rPr lang="sr-Latn-RS" dirty="0"/>
              <a:t> et </a:t>
            </a:r>
            <a:r>
              <a:rPr lang="sr-Latn-RS" dirty="0" err="1"/>
              <a:t>al</a:t>
            </a:r>
            <a:r>
              <a:rPr lang="sr-Latn-RS" dirty="0"/>
              <a:t>., 2015</a:t>
            </a:r>
            <a:r>
              <a:rPr lang="en-US" dirty="0"/>
              <a:t>) – easy to use</a:t>
            </a:r>
            <a:r>
              <a:rPr lang="sr-Latn-RS" dirty="0"/>
              <a:t> </a:t>
            </a:r>
            <a:r>
              <a:rPr lang="en-US" dirty="0"/>
              <a:t>(</a:t>
            </a:r>
            <a:r>
              <a:rPr lang="sr-Latn-RS" dirty="0" err="1"/>
              <a:t>Janzen</a:t>
            </a:r>
            <a:r>
              <a:rPr lang="sr-Latn-RS" dirty="0"/>
              <a:t>, 2014</a:t>
            </a:r>
            <a:r>
              <a:rPr lang="en-US" dirty="0"/>
              <a:t>) – a simple organization – time saving – easy to access – paperless</a:t>
            </a:r>
            <a:r>
              <a:rPr lang="sr-Latn-RS" dirty="0"/>
              <a:t> </a:t>
            </a:r>
            <a:r>
              <a:rPr lang="en-US" dirty="0"/>
              <a:t>(</a:t>
            </a:r>
            <a:r>
              <a:rPr lang="sr-Latn-RS" dirty="0" err="1"/>
              <a:t>Hulse</a:t>
            </a:r>
            <a:r>
              <a:rPr lang="sr-Latn-RS" dirty="0"/>
              <a:t>, 2019</a:t>
            </a:r>
            <a:r>
              <a:rPr lang="en-US" dirty="0"/>
              <a:t>) – teachers are flexible about setting class times – GC eliminates travel costs.</a:t>
            </a:r>
          </a:p>
          <a:p>
            <a:r>
              <a:rPr lang="en-US" dirty="0"/>
              <a:t>GC automatically creates a folder on the Google drive for each assignment – both students and teachers can follow the progress and share comments.</a:t>
            </a:r>
          </a:p>
          <a:p>
            <a:r>
              <a:rPr lang="en-US" dirty="0"/>
              <a:t>Teachers can directly invite students to GC or they can share a code – GC organization takes only a few minutes –paper-, money- and time-saving – no additional storage required – everything is at one place.</a:t>
            </a:r>
          </a:p>
        </p:txBody>
      </p:sp>
    </p:spTree>
    <p:extLst>
      <p:ext uri="{BB962C8B-B14F-4D97-AF65-F5344CB8AC3E}">
        <p14:creationId xmlns:p14="http://schemas.microsoft.com/office/powerpoint/2010/main" val="103078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4"/>
            <a:ext cx="11230252" cy="4296792"/>
          </a:xfrm>
        </p:spPr>
        <p:txBody>
          <a:bodyPr>
            <a:normAutofit/>
          </a:bodyPr>
          <a:lstStyle/>
          <a:p>
            <a:r>
              <a:rPr lang="en-US" dirty="0"/>
              <a:t>Teachers can make announcements in the real time and interact with students – the stream of the platform – used for additional announcements, students’ questions, and further interaction – no advertisements.</a:t>
            </a:r>
          </a:p>
          <a:p>
            <a:r>
              <a:rPr lang="en-US" dirty="0"/>
              <a:t>Conflicting opinions about GC – some believe that the contribution of GC is immense (</a:t>
            </a:r>
            <a:r>
              <a:rPr lang="sr-Latn-RS" dirty="0" err="1"/>
              <a:t>Northey</a:t>
            </a:r>
            <a:r>
              <a:rPr lang="sr-Latn-RS" dirty="0"/>
              <a:t> et </a:t>
            </a:r>
            <a:r>
              <a:rPr lang="sr-Latn-RS" dirty="0" err="1"/>
              <a:t>al</a:t>
            </a:r>
            <a:r>
              <a:rPr lang="sr-Latn-RS" dirty="0"/>
              <a:t>. 2015) </a:t>
            </a:r>
            <a:r>
              <a:rPr lang="en-US" dirty="0"/>
              <a:t>, while some prefer traditional teaching methods (</a:t>
            </a:r>
            <a:r>
              <a:rPr lang="sr-Latn-RS" dirty="0" err="1"/>
              <a:t>Pienta</a:t>
            </a:r>
            <a:r>
              <a:rPr lang="sr-Latn-RS" dirty="0"/>
              <a:t>, 2016; </a:t>
            </a:r>
            <a:r>
              <a:rPr lang="sr-Latn-RS" dirty="0" err="1"/>
              <a:t>Henrie</a:t>
            </a:r>
            <a:r>
              <a:rPr lang="sr-Latn-RS" dirty="0"/>
              <a:t>, </a:t>
            </a:r>
            <a:r>
              <a:rPr lang="sr-Latn-RS" dirty="0" err="1"/>
              <a:t>Halverson</a:t>
            </a:r>
            <a:r>
              <a:rPr lang="sr-Latn-RS" dirty="0"/>
              <a:t>, &amp; Graham, 2015).</a:t>
            </a:r>
            <a:endParaRPr lang="en-US" dirty="0"/>
          </a:p>
          <a:p>
            <a:r>
              <a:rPr lang="en-US" dirty="0"/>
              <a:t>Blended learning – a solution.</a:t>
            </a:r>
          </a:p>
          <a:p>
            <a:r>
              <a:rPr lang="en-US" dirty="0"/>
              <a:t>Although digital teaching materials encourage students to actively participate, various tools available to students which facilitate doing the assignments – they reduce the positive effects of learning.</a:t>
            </a:r>
          </a:p>
          <a:p>
            <a:r>
              <a:rPr lang="en-US" dirty="0"/>
              <a:t>Various challenges when using GC – students’ privacy, differences between learning/teaching aims and outcomes of students and institutions.</a:t>
            </a:r>
          </a:p>
        </p:txBody>
      </p:sp>
    </p:spTree>
    <p:extLst>
      <p:ext uri="{BB962C8B-B14F-4D97-AF65-F5344CB8AC3E}">
        <p14:creationId xmlns:p14="http://schemas.microsoft.com/office/powerpoint/2010/main" val="19107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4"/>
            <a:ext cx="11230252" cy="4296792"/>
          </a:xfrm>
        </p:spPr>
        <p:txBody>
          <a:bodyPr>
            <a:normAutofit/>
          </a:bodyPr>
          <a:lstStyle/>
          <a:p>
            <a:r>
              <a:rPr lang="en-US" dirty="0"/>
              <a:t>Challenges for LSP teachers – can LSP teachers cover all four linguistic competences when they use GC and can students successfully develop these competences?</a:t>
            </a:r>
          </a:p>
          <a:p>
            <a:r>
              <a:rPr lang="en-US" dirty="0"/>
              <a:t>The focus of LSP – functional literacy – vocabulary and grammar within the professional context and development of writing and speaking skills – materials should be adapted to such a context – ready-made materials for LSP rarely available. </a:t>
            </a:r>
          </a:p>
          <a:p>
            <a:r>
              <a:rPr lang="en-US" dirty="0"/>
              <a:t>So far – several studies on the perceptions of students about the use of GC – easy to access and easy to use</a:t>
            </a:r>
            <a:r>
              <a:rPr lang="sr-Latn-RS" dirty="0"/>
              <a:t> (Al-</a:t>
            </a:r>
            <a:r>
              <a:rPr lang="sr-Latn-RS" dirty="0" err="1"/>
              <a:t>Maroof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Al-</a:t>
            </a:r>
            <a:r>
              <a:rPr lang="sr-Latn-RS" dirty="0" err="1"/>
              <a:t>Emran</a:t>
            </a:r>
            <a:r>
              <a:rPr lang="sr-Latn-RS" dirty="0"/>
              <a:t>, 2018</a:t>
            </a:r>
            <a:r>
              <a:rPr lang="en-US" dirty="0"/>
              <a:t>).</a:t>
            </a:r>
          </a:p>
          <a:p>
            <a:r>
              <a:rPr lang="en-US" dirty="0"/>
              <a:t>Non-linear relationship between motivation and habit </a:t>
            </a:r>
            <a:r>
              <a:rPr lang="sr-Latn-RS" dirty="0"/>
              <a:t>(</a:t>
            </a:r>
            <a:r>
              <a:rPr lang="sr-Latn-RS" dirty="0" err="1"/>
              <a:t>Kumar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Bervell</a:t>
            </a:r>
            <a:r>
              <a:rPr lang="sr-Latn-RS" dirty="0"/>
              <a:t>, 2019)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3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4"/>
            <a:ext cx="11230252" cy="4620826"/>
          </a:xfrm>
        </p:spPr>
        <p:txBody>
          <a:bodyPr>
            <a:normAutofit/>
          </a:bodyPr>
          <a:lstStyle/>
          <a:p>
            <a:r>
              <a:rPr lang="en-US" dirty="0"/>
              <a:t>The research examines the opinions of students about the ease of use and usefulness of GC, and its effects on the development of four linguistic competences.</a:t>
            </a:r>
          </a:p>
          <a:p>
            <a:r>
              <a:rPr lang="en-US" dirty="0"/>
              <a:t>The data were obtained from two sources – </a:t>
            </a:r>
            <a:r>
              <a:rPr lang="en-US" b="1" dirty="0"/>
              <a:t>(a) a five-point Likert scale </a:t>
            </a:r>
            <a:r>
              <a:rPr lang="en-US" dirty="0"/>
              <a:t>– (1) strongly disagree, (2) disagree, (3) neutral, (4) agree, (5) strongly agree and </a:t>
            </a:r>
            <a:r>
              <a:rPr lang="en-US" b="1" dirty="0"/>
              <a:t>(b) one open-ended question</a:t>
            </a:r>
            <a:r>
              <a:rPr lang="en-US" dirty="0"/>
              <a:t>.</a:t>
            </a:r>
          </a:p>
          <a:p>
            <a:r>
              <a:rPr lang="en-US" dirty="0"/>
              <a:t>To identify the verbal interpretation of the range of the mean score, </a:t>
            </a:r>
            <a:r>
              <a:rPr lang="sr-Latn-RS" dirty="0" err="1"/>
              <a:t>Sözen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Güven</a:t>
            </a:r>
            <a:r>
              <a:rPr lang="en-US" dirty="0"/>
              <a:t>’s interval (Table 1) of 5-point scale (</a:t>
            </a:r>
            <a:r>
              <a:rPr lang="sr-Latn-RS" dirty="0" err="1"/>
              <a:t>Sözen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Güven</a:t>
            </a:r>
            <a:r>
              <a:rPr lang="sr-Latn-RS" dirty="0"/>
              <a:t>, 2019</a:t>
            </a:r>
            <a:r>
              <a:rPr lang="en-US" dirty="0"/>
              <a:t>) was used.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Table 1: The verbal interpretation of mean values obtained by the questionnaire.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7F37FD1-EDA3-4EBA-A870-5C982D3B8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73553"/>
              </p:ext>
            </p:extLst>
          </p:nvPr>
        </p:nvGraphicFramePr>
        <p:xfrm>
          <a:off x="1788367" y="4295775"/>
          <a:ext cx="8012858" cy="2049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429">
                  <a:extLst>
                    <a:ext uri="{9D8B030D-6E8A-4147-A177-3AD203B41FA5}">
                      <a16:colId xmlns:a16="http://schemas.microsoft.com/office/drawing/2014/main" val="26267480"/>
                    </a:ext>
                  </a:extLst>
                </a:gridCol>
                <a:gridCol w="4006429">
                  <a:extLst>
                    <a:ext uri="{9D8B030D-6E8A-4147-A177-3AD203B41FA5}">
                      <a16:colId xmlns:a16="http://schemas.microsoft.com/office/drawing/2014/main" val="3965213242"/>
                    </a:ext>
                  </a:extLst>
                </a:gridCol>
              </a:tblGrid>
              <a:tr h="341559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9578589"/>
                  </a:ext>
                </a:extLst>
              </a:tr>
              <a:tr h="341559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to 1,80</a:t>
                      </a:r>
                      <a:endParaRPr lang="en-US" sz="18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disagree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0862357"/>
                  </a:ext>
                </a:extLst>
              </a:tr>
              <a:tr h="341559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1,81 to 2,60</a:t>
                      </a:r>
                      <a:endParaRPr lang="en-US" sz="18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0824280"/>
                  </a:ext>
                </a:extLst>
              </a:tr>
              <a:tr h="341559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2,61 to 3,40</a:t>
                      </a:r>
                      <a:endParaRPr lang="en-US" sz="18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neutral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580789"/>
                  </a:ext>
                </a:extLst>
              </a:tr>
              <a:tr h="341559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3,41 to 4,20</a:t>
                      </a:r>
                      <a:endParaRPr lang="en-US" sz="1800" b="0" i="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3520643"/>
                  </a:ext>
                </a:extLst>
              </a:tr>
              <a:tr h="34155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4,21 to 5,00</a:t>
                      </a:r>
                      <a:endParaRPr lang="en-US" sz="18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030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09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2237174"/>
            <a:ext cx="11230252" cy="4296792"/>
          </a:xfrm>
        </p:spPr>
        <p:txBody>
          <a:bodyPr>
            <a:normAutofit/>
          </a:bodyPr>
          <a:lstStyle/>
          <a:p>
            <a:r>
              <a:rPr lang="en-US" dirty="0"/>
              <a:t>Interviewees and the research context: the schoolyear 2019-20 – the lockdown – 100 LSP students – aged between 20 and 22.</a:t>
            </a:r>
          </a:p>
          <a:p>
            <a:r>
              <a:rPr lang="en-US" dirty="0"/>
              <a:t>Types of in-class teaching materials and GC materials.</a:t>
            </a:r>
          </a:p>
          <a:p>
            <a:r>
              <a:rPr lang="en-US" dirty="0"/>
              <a:t>GC materials – PPT presentations and YouTube videos.</a:t>
            </a:r>
          </a:p>
          <a:p>
            <a:r>
              <a:rPr lang="en-US" dirty="0"/>
              <a:t>Homework assignments in GC – covering all four linguistic competences.</a:t>
            </a:r>
          </a:p>
          <a:p>
            <a:r>
              <a:rPr lang="en-US" dirty="0"/>
              <a:t>Data collection – two segments of the questionnaire: </a:t>
            </a:r>
          </a:p>
          <a:p>
            <a:pPr>
              <a:buAutoNum type="arabicPeriod"/>
            </a:pPr>
            <a:r>
              <a:rPr lang="en-US" dirty="0"/>
              <a:t>Data about the ease of use and usefulness of GC;</a:t>
            </a:r>
          </a:p>
          <a:p>
            <a:pPr>
              <a:buAutoNum type="arabicPeriod"/>
            </a:pPr>
            <a:r>
              <a:rPr lang="en-US" dirty="0"/>
              <a:t>Data about the effects of GC on LSP students’ linguistic competences.</a:t>
            </a:r>
          </a:p>
        </p:txBody>
      </p:sp>
    </p:spTree>
    <p:extLst>
      <p:ext uri="{BB962C8B-B14F-4D97-AF65-F5344CB8AC3E}">
        <p14:creationId xmlns:p14="http://schemas.microsoft.com/office/powerpoint/2010/main" val="413319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AB989-C9F5-4107-A556-3CEC803B2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36A2D-BCC7-4669-BD89-D5E51F020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00" y="2122874"/>
            <a:ext cx="11230252" cy="4296792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en-US" b="1" dirty="0"/>
              <a:t>Do LSP students believe GC is easy to use? (Table 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Table 2: Attitudes of LSP students about the ease of use of GC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489B10C-3EF5-4689-A0AF-2D97D971F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787212"/>
              </p:ext>
            </p:extLst>
          </p:nvPr>
        </p:nvGraphicFramePr>
        <p:xfrm>
          <a:off x="981076" y="2590800"/>
          <a:ext cx="9205098" cy="352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7324">
                  <a:extLst>
                    <a:ext uri="{9D8B030D-6E8A-4147-A177-3AD203B41FA5}">
                      <a16:colId xmlns:a16="http://schemas.microsoft.com/office/drawing/2014/main" val="317756085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121487597"/>
                    </a:ext>
                  </a:extLst>
                </a:gridCol>
                <a:gridCol w="2509024">
                  <a:extLst>
                    <a:ext uri="{9D8B030D-6E8A-4147-A177-3AD203B41FA5}">
                      <a16:colId xmlns:a16="http://schemas.microsoft.com/office/drawing/2014/main" val="983068510"/>
                    </a:ext>
                  </a:extLst>
                </a:gridCol>
              </a:tblGrid>
              <a:tr h="342992"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Statement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Interpretation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7015549"/>
                  </a:ext>
                </a:extLst>
              </a:tr>
              <a:tr h="342992">
                <a:tc>
                  <a:txBody>
                    <a:bodyPr/>
                    <a:lstStyle/>
                    <a:p>
                      <a:pPr indent="0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GC is easy to sign in.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en-US" sz="1800" b="0" i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7293764"/>
                  </a:ext>
                </a:extLst>
              </a:tr>
              <a:tr h="538070">
                <a:tc>
                  <a:txBody>
                    <a:bodyPr/>
                    <a:lstStyle/>
                    <a:p>
                      <a:pPr indent="0" algn="just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Learning materials are easy to access.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US" sz="18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5042308"/>
                  </a:ext>
                </a:extLst>
              </a:tr>
              <a:tr h="538070">
                <a:tc>
                  <a:txBody>
                    <a:bodyPr/>
                    <a:lstStyle/>
                    <a:p>
                      <a:pPr indent="0" algn="just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Assignments are easy to receive.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n-US" sz="18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8213502"/>
                  </a:ext>
                </a:extLst>
              </a:tr>
              <a:tr h="538070">
                <a:tc>
                  <a:txBody>
                    <a:bodyPr/>
                    <a:lstStyle/>
                    <a:p>
                      <a:pPr indent="0" algn="just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Assignments are easy to submit.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en-US" sz="1800" b="0" i="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9499180"/>
                  </a:ext>
                </a:extLst>
              </a:tr>
              <a:tr h="342992">
                <a:tc>
                  <a:txBody>
                    <a:bodyPr/>
                    <a:lstStyle/>
                    <a:p>
                      <a:pPr indent="0" algn="just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 is easy to use.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8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4521732"/>
                  </a:ext>
                </a:extLst>
              </a:tr>
              <a:tr h="538070">
                <a:tc>
                  <a:txBody>
                    <a:bodyPr/>
                    <a:lstStyle/>
                    <a:p>
                      <a:pPr indent="0" algn="just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It is easy to understand the GC system.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en-US" sz="1800" b="0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0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47070653"/>
                  </a:ext>
                </a:extLst>
              </a:tr>
              <a:tr h="342992">
                <a:tc>
                  <a:txBody>
                    <a:bodyPr/>
                    <a:lstStyle/>
                    <a:p>
                      <a:pPr indent="0" algn="just">
                        <a:spcBef>
                          <a:spcPts val="600"/>
                        </a:spcBef>
                      </a:pPr>
                      <a:r>
                        <a:rPr lang="en-U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Mean of all statements.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sr-Latn-R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sr-Latn-R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395</a:t>
                      </a:r>
                      <a:endParaRPr lang="en-US" sz="1800" b="1" i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Bef>
                          <a:spcPts val="600"/>
                        </a:spcBef>
                      </a:pPr>
                      <a:r>
                        <a:rPr lang="en-US" sz="1800" b="1" i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strongly agree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0947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4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2189</TotalTime>
  <Words>4051</Words>
  <Application>Microsoft Office PowerPoint</Application>
  <PresentationFormat>Widescreen</PresentationFormat>
  <Paragraphs>377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Ion Boardroom</vt:lpstr>
      <vt:lpstr>Students’ Perceptions on the Use of Google Classroom in LSP Learning and its Effects on Developing Linguistic Competences </vt:lpstr>
      <vt:lpstr>Introduction</vt:lpstr>
      <vt:lpstr>Introduction</vt:lpstr>
      <vt:lpstr>Theoretical framework</vt:lpstr>
      <vt:lpstr>Theoretical framework</vt:lpstr>
      <vt:lpstr>Theoretical framework</vt:lpstr>
      <vt:lpstr>Methodology</vt:lpstr>
      <vt:lpstr>Methodology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Results and discussion</vt:lpstr>
      <vt:lpstr>Conclusion</vt:lpstr>
      <vt:lpstr>References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Jelena</cp:lastModifiedBy>
  <cp:revision>37</cp:revision>
  <dcterms:created xsi:type="dcterms:W3CDTF">2022-09-19T09:54:11Z</dcterms:created>
  <dcterms:modified xsi:type="dcterms:W3CDTF">2022-09-30T14:00:20Z</dcterms:modified>
</cp:coreProperties>
</file>