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29" autoAdjust="0"/>
    <p:restoredTop sz="94660"/>
  </p:normalViewPr>
  <p:slideViewPr>
    <p:cSldViewPr snapToGrid="0">
      <p:cViewPr varScale="1">
        <p:scale>
          <a:sx n="88" d="100"/>
          <a:sy n="88" d="100"/>
        </p:scale>
        <p:origin x="51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F4ABA8A4-A144-4FEB-9D73-1403266D618D}" type="datetimeFigureOut">
              <a:rPr lang="en-US" smtClean="0"/>
              <a:t>9/19/2022</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A6AB652C-D9CF-4626-BB38-D7C3931C1204}" type="slidenum">
              <a:rPr lang="en-US" smtClean="0"/>
              <a:t>‹#›</a:t>
            </a:fld>
            <a:endParaRPr lang="en-US"/>
          </a:p>
        </p:txBody>
      </p:sp>
    </p:spTree>
    <p:extLst>
      <p:ext uri="{BB962C8B-B14F-4D97-AF65-F5344CB8AC3E}">
        <p14:creationId xmlns:p14="http://schemas.microsoft.com/office/powerpoint/2010/main" val="3754423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ABA8A4-A144-4FEB-9D73-1403266D618D}"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B652C-D9CF-4626-BB38-D7C3931C1204}" type="slidenum">
              <a:rPr lang="en-US" smtClean="0"/>
              <a:t>‹#›</a:t>
            </a:fld>
            <a:endParaRPr lang="en-US"/>
          </a:p>
        </p:txBody>
      </p:sp>
    </p:spTree>
    <p:extLst>
      <p:ext uri="{BB962C8B-B14F-4D97-AF65-F5344CB8AC3E}">
        <p14:creationId xmlns:p14="http://schemas.microsoft.com/office/powerpoint/2010/main" val="1225772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4ABA8A4-A144-4FEB-9D73-1403266D618D}" type="datetimeFigureOut">
              <a:rPr lang="en-US" smtClean="0"/>
              <a:t>9/19/2022</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A6AB652C-D9CF-4626-BB38-D7C3931C1204}" type="slidenum">
              <a:rPr lang="en-US" smtClean="0"/>
              <a:t>‹#›</a:t>
            </a:fld>
            <a:endParaRPr lang="en-US"/>
          </a:p>
        </p:txBody>
      </p:sp>
    </p:spTree>
    <p:extLst>
      <p:ext uri="{BB962C8B-B14F-4D97-AF65-F5344CB8AC3E}">
        <p14:creationId xmlns:p14="http://schemas.microsoft.com/office/powerpoint/2010/main" val="3539906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4ABA8A4-A144-4FEB-9D73-1403266D618D}" type="datetimeFigureOut">
              <a:rPr lang="en-US" smtClean="0"/>
              <a:t>9/19/2022</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A6AB652C-D9CF-4626-BB38-D7C3931C1204}"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169739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F4ABA8A4-A144-4FEB-9D73-1403266D618D}" type="datetimeFigureOut">
              <a:rPr lang="en-US" smtClean="0"/>
              <a:t>9/19/2022</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A6AB652C-D9CF-4626-BB38-D7C3931C1204}" type="slidenum">
              <a:rPr lang="en-US" smtClean="0"/>
              <a:t>‹#›</a:t>
            </a:fld>
            <a:endParaRPr lang="en-US"/>
          </a:p>
        </p:txBody>
      </p:sp>
    </p:spTree>
    <p:extLst>
      <p:ext uri="{BB962C8B-B14F-4D97-AF65-F5344CB8AC3E}">
        <p14:creationId xmlns:p14="http://schemas.microsoft.com/office/powerpoint/2010/main" val="3323158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F4ABA8A4-A144-4FEB-9D73-1403266D618D}" type="datetimeFigureOut">
              <a:rPr lang="en-US" smtClean="0"/>
              <a:t>9/19/2022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AB652C-D9CF-4626-BB38-D7C3931C1204}" type="slidenum">
              <a:rPr lang="en-US" smtClean="0"/>
              <a:t>‹#›</a:t>
            </a:fld>
            <a:endParaRPr lang="en-US"/>
          </a:p>
        </p:txBody>
      </p:sp>
    </p:spTree>
    <p:extLst>
      <p:ext uri="{BB962C8B-B14F-4D97-AF65-F5344CB8AC3E}">
        <p14:creationId xmlns:p14="http://schemas.microsoft.com/office/powerpoint/2010/main" val="20227213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F4ABA8A4-A144-4FEB-9D73-1403266D618D}" type="datetimeFigureOut">
              <a:rPr lang="en-US" smtClean="0"/>
              <a:t>9/19/2022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AB652C-D9CF-4626-BB38-D7C3931C1204}" type="slidenum">
              <a:rPr lang="en-US" smtClean="0"/>
              <a:t>‹#›</a:t>
            </a:fld>
            <a:endParaRPr lang="en-US"/>
          </a:p>
        </p:txBody>
      </p:sp>
    </p:spTree>
    <p:extLst>
      <p:ext uri="{BB962C8B-B14F-4D97-AF65-F5344CB8AC3E}">
        <p14:creationId xmlns:p14="http://schemas.microsoft.com/office/powerpoint/2010/main" val="3178124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ABA8A4-A144-4FEB-9D73-1403266D618D}"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B652C-D9CF-4626-BB38-D7C3931C1204}" type="slidenum">
              <a:rPr lang="en-US" smtClean="0"/>
              <a:t>‹#›</a:t>
            </a:fld>
            <a:endParaRPr lang="en-US"/>
          </a:p>
        </p:txBody>
      </p:sp>
    </p:spTree>
    <p:extLst>
      <p:ext uri="{BB962C8B-B14F-4D97-AF65-F5344CB8AC3E}">
        <p14:creationId xmlns:p14="http://schemas.microsoft.com/office/powerpoint/2010/main" val="21292541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F4ABA8A4-A144-4FEB-9D73-1403266D618D}" type="datetimeFigureOut">
              <a:rPr lang="en-US" smtClean="0"/>
              <a:t>9/19/2022</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A6AB652C-D9CF-4626-BB38-D7C3931C1204}" type="slidenum">
              <a:rPr lang="en-US" smtClean="0"/>
              <a:t>‹#›</a:t>
            </a:fld>
            <a:endParaRPr lang="en-US"/>
          </a:p>
        </p:txBody>
      </p:sp>
    </p:spTree>
    <p:extLst>
      <p:ext uri="{BB962C8B-B14F-4D97-AF65-F5344CB8AC3E}">
        <p14:creationId xmlns:p14="http://schemas.microsoft.com/office/powerpoint/2010/main" val="4002187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ABA8A4-A144-4FEB-9D73-1403266D618D}"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B652C-D9CF-4626-BB38-D7C3931C1204}" type="slidenum">
              <a:rPr lang="en-US" smtClean="0"/>
              <a:t>‹#›</a:t>
            </a:fld>
            <a:endParaRPr lang="en-US"/>
          </a:p>
        </p:txBody>
      </p:sp>
    </p:spTree>
    <p:extLst>
      <p:ext uri="{BB962C8B-B14F-4D97-AF65-F5344CB8AC3E}">
        <p14:creationId xmlns:p14="http://schemas.microsoft.com/office/powerpoint/2010/main" val="1483128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F4ABA8A4-A144-4FEB-9D73-1403266D618D}" type="datetimeFigureOut">
              <a:rPr lang="en-US" smtClean="0"/>
              <a:t>9/19/2022</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A6AB652C-D9CF-4626-BB38-D7C3931C1204}" type="slidenum">
              <a:rPr lang="en-US" smtClean="0"/>
              <a:t>‹#›</a:t>
            </a:fld>
            <a:endParaRPr lang="en-US"/>
          </a:p>
        </p:txBody>
      </p:sp>
    </p:spTree>
    <p:extLst>
      <p:ext uri="{BB962C8B-B14F-4D97-AF65-F5344CB8AC3E}">
        <p14:creationId xmlns:p14="http://schemas.microsoft.com/office/powerpoint/2010/main" val="3249834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ABA8A4-A144-4FEB-9D73-1403266D618D}"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B652C-D9CF-4626-BB38-D7C3931C1204}" type="slidenum">
              <a:rPr lang="en-US" smtClean="0"/>
              <a:t>‹#›</a:t>
            </a:fld>
            <a:endParaRPr lang="en-US"/>
          </a:p>
        </p:txBody>
      </p:sp>
    </p:spTree>
    <p:extLst>
      <p:ext uri="{BB962C8B-B14F-4D97-AF65-F5344CB8AC3E}">
        <p14:creationId xmlns:p14="http://schemas.microsoft.com/office/powerpoint/2010/main" val="436726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ABA8A4-A144-4FEB-9D73-1403266D618D}" type="datetimeFigureOut">
              <a:rPr lang="en-US" smtClean="0"/>
              <a:t>9/19/2022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AB652C-D9CF-4626-BB38-D7C3931C1204}" type="slidenum">
              <a:rPr lang="en-US" smtClean="0"/>
              <a:t>‹#›</a:t>
            </a:fld>
            <a:endParaRPr lang="en-US"/>
          </a:p>
        </p:txBody>
      </p:sp>
    </p:spTree>
    <p:extLst>
      <p:ext uri="{BB962C8B-B14F-4D97-AF65-F5344CB8AC3E}">
        <p14:creationId xmlns:p14="http://schemas.microsoft.com/office/powerpoint/2010/main" val="2318676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ABA8A4-A144-4FEB-9D73-1403266D618D}" type="datetimeFigureOut">
              <a:rPr lang="en-US" smtClean="0"/>
              <a:t>9/19/2022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AB652C-D9CF-4626-BB38-D7C3931C1204}" type="slidenum">
              <a:rPr lang="en-US" smtClean="0"/>
              <a:t>‹#›</a:t>
            </a:fld>
            <a:endParaRPr lang="en-US"/>
          </a:p>
        </p:txBody>
      </p:sp>
    </p:spTree>
    <p:extLst>
      <p:ext uri="{BB962C8B-B14F-4D97-AF65-F5344CB8AC3E}">
        <p14:creationId xmlns:p14="http://schemas.microsoft.com/office/powerpoint/2010/main" val="2772876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ABA8A4-A144-4FEB-9D73-1403266D618D}" type="datetimeFigureOut">
              <a:rPr lang="en-US" smtClean="0"/>
              <a:t>9/19/2022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AB652C-D9CF-4626-BB38-D7C3931C1204}" type="slidenum">
              <a:rPr lang="en-US" smtClean="0"/>
              <a:t>‹#›</a:t>
            </a:fld>
            <a:endParaRPr lang="en-US"/>
          </a:p>
        </p:txBody>
      </p:sp>
    </p:spTree>
    <p:extLst>
      <p:ext uri="{BB962C8B-B14F-4D97-AF65-F5344CB8AC3E}">
        <p14:creationId xmlns:p14="http://schemas.microsoft.com/office/powerpoint/2010/main" val="2695492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ABA8A4-A144-4FEB-9D73-1403266D618D}"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B652C-D9CF-4626-BB38-D7C3931C1204}" type="slidenum">
              <a:rPr lang="en-US" smtClean="0"/>
              <a:t>‹#›</a:t>
            </a:fld>
            <a:endParaRPr lang="en-US"/>
          </a:p>
        </p:txBody>
      </p:sp>
    </p:spTree>
    <p:extLst>
      <p:ext uri="{BB962C8B-B14F-4D97-AF65-F5344CB8AC3E}">
        <p14:creationId xmlns:p14="http://schemas.microsoft.com/office/powerpoint/2010/main" val="694413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ABA8A4-A144-4FEB-9D73-1403266D618D}"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B652C-D9CF-4626-BB38-D7C3931C1204}" type="slidenum">
              <a:rPr lang="en-US" smtClean="0"/>
              <a:t>‹#›</a:t>
            </a:fld>
            <a:endParaRPr lang="en-US"/>
          </a:p>
        </p:txBody>
      </p:sp>
    </p:spTree>
    <p:extLst>
      <p:ext uri="{BB962C8B-B14F-4D97-AF65-F5344CB8AC3E}">
        <p14:creationId xmlns:p14="http://schemas.microsoft.com/office/powerpoint/2010/main" val="2275977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4ABA8A4-A144-4FEB-9D73-1403266D618D}" type="datetimeFigureOut">
              <a:rPr lang="en-US" smtClean="0"/>
              <a:t>9/19/2022</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6AB652C-D9CF-4626-BB38-D7C3931C1204}" type="slidenum">
              <a:rPr lang="en-US" smtClean="0"/>
              <a:t>‹#›</a:t>
            </a:fld>
            <a:endParaRPr lang="en-US"/>
          </a:p>
        </p:txBody>
      </p:sp>
    </p:spTree>
    <p:extLst>
      <p:ext uri="{BB962C8B-B14F-4D97-AF65-F5344CB8AC3E}">
        <p14:creationId xmlns:p14="http://schemas.microsoft.com/office/powerpoint/2010/main" val="192516144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Agency FB" panose="020B0503020202020204" pitchFamily="34" charset="0"/>
              </a:rPr>
              <a:t>The most important things I have learned </a:t>
            </a:r>
            <a:r>
              <a:rPr lang="en-US" dirty="0" smtClean="0">
                <a:latin typeface="Agency FB" panose="020B0503020202020204" pitchFamily="34" charset="0"/>
              </a:rPr>
              <a:t>during </a:t>
            </a:r>
            <a:r>
              <a:rPr lang="en-US" dirty="0">
                <a:latin typeface="Agency FB" panose="020B0503020202020204" pitchFamily="34" charset="0"/>
              </a:rPr>
              <a:t>my first year of </a:t>
            </a:r>
            <a:r>
              <a:rPr lang="en-US" dirty="0" smtClean="0">
                <a:latin typeface="Agency FB" panose="020B0503020202020204" pitchFamily="34" charset="0"/>
              </a:rPr>
              <a:t>teaching</a:t>
            </a:r>
            <a:endParaRPr lang="en-US" dirty="0">
              <a:latin typeface="Agency FB" panose="020B0503020202020204" pitchFamily="34" charset="0"/>
            </a:endParaRPr>
          </a:p>
        </p:txBody>
      </p:sp>
      <p:sp>
        <p:nvSpPr>
          <p:cNvPr id="3" name="Subtitle 2"/>
          <p:cNvSpPr>
            <a:spLocks noGrp="1"/>
          </p:cNvSpPr>
          <p:nvPr>
            <p:ph type="subTitle" idx="1"/>
          </p:nvPr>
        </p:nvSpPr>
        <p:spPr/>
        <p:txBody>
          <a:bodyPr/>
          <a:lstStyle/>
          <a:p>
            <a:r>
              <a:rPr lang="en-US" dirty="0"/>
              <a:t>By Nina </a:t>
            </a:r>
            <a:r>
              <a:rPr lang="en-US" dirty="0" err="1"/>
              <a:t>Stanković</a:t>
            </a:r>
            <a:r>
              <a:rPr lang="en-US" dirty="0"/>
              <a:t> </a:t>
            </a:r>
            <a:r>
              <a:rPr lang="en-US" dirty="0" smtClean="0"/>
              <a:t>(BA in English Language and Literature)</a:t>
            </a:r>
            <a:endParaRPr lang="en-US" dirty="0"/>
          </a:p>
        </p:txBody>
      </p:sp>
    </p:spTree>
    <p:extLst>
      <p:ext uri="{BB962C8B-B14F-4D97-AF65-F5344CB8AC3E}">
        <p14:creationId xmlns:p14="http://schemas.microsoft.com/office/powerpoint/2010/main" val="37548802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Thank you for your attention!</a:t>
            </a:r>
            <a:endParaRPr lang="en-US" dirty="0"/>
          </a:p>
        </p:txBody>
      </p:sp>
    </p:spTree>
    <p:extLst>
      <p:ext uri="{BB962C8B-B14F-4D97-AF65-F5344CB8AC3E}">
        <p14:creationId xmlns:p14="http://schemas.microsoft.com/office/powerpoint/2010/main" val="171442955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246" y="659870"/>
            <a:ext cx="8610600" cy="1293028"/>
          </a:xfrm>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Having been surrounded </a:t>
            </a:r>
            <a:r>
              <a:rPr lang="en-US" dirty="0"/>
              <a:t>by the </a:t>
            </a:r>
            <a:r>
              <a:rPr lang="en-US" dirty="0" smtClean="0"/>
              <a:t>English language </a:t>
            </a:r>
            <a:r>
              <a:rPr lang="en-US" dirty="0"/>
              <a:t>since the earliest childhood, never noticing the details </a:t>
            </a:r>
            <a:r>
              <a:rPr lang="en-US" dirty="0" smtClean="0"/>
              <a:t>of </a:t>
            </a:r>
            <a:r>
              <a:rPr lang="en-US" dirty="0"/>
              <a:t>how much effort my teachers actually put in my attaining this </a:t>
            </a:r>
            <a:r>
              <a:rPr lang="en-US" dirty="0" smtClean="0"/>
              <a:t>knowledge</a:t>
            </a:r>
          </a:p>
          <a:p>
            <a:r>
              <a:rPr lang="en-US" dirty="0" smtClean="0"/>
              <a:t> </a:t>
            </a:r>
            <a:r>
              <a:rPr lang="en-US" dirty="0"/>
              <a:t>I</a:t>
            </a:r>
            <a:r>
              <a:rPr lang="en-US" dirty="0" smtClean="0"/>
              <a:t>t </a:t>
            </a:r>
            <a:r>
              <a:rPr lang="en-US" dirty="0"/>
              <a:t>took an abundance of different teaching techniques, materials and methods, that were subconsciously implemented in my mind, in order for a </a:t>
            </a:r>
            <a:r>
              <a:rPr lang="en-US" dirty="0" smtClean="0"/>
              <a:t>child, </a:t>
            </a:r>
            <a:r>
              <a:rPr lang="en-US" dirty="0"/>
              <a:t>as small </a:t>
            </a:r>
            <a:r>
              <a:rPr lang="en-US" dirty="0" smtClean="0"/>
              <a:t>as </a:t>
            </a:r>
            <a:r>
              <a:rPr lang="en-US" dirty="0"/>
              <a:t>I </a:t>
            </a:r>
            <a:r>
              <a:rPr lang="en-US" dirty="0" smtClean="0"/>
              <a:t>was, </a:t>
            </a:r>
            <a:r>
              <a:rPr lang="en-US" dirty="0"/>
              <a:t>to learn to speak English at the level of a Native speaker. </a:t>
            </a:r>
            <a:endParaRPr lang="en-US" dirty="0" smtClean="0"/>
          </a:p>
          <a:p>
            <a:r>
              <a:rPr lang="en-US" dirty="0"/>
              <a:t>O</a:t>
            </a:r>
            <a:r>
              <a:rPr lang="en-US" dirty="0" smtClean="0"/>
              <a:t>nly </a:t>
            </a:r>
            <a:r>
              <a:rPr lang="en-US" dirty="0"/>
              <a:t>when I became a teacher myself in </a:t>
            </a:r>
            <a:r>
              <a:rPr lang="en-US" dirty="0" smtClean="0"/>
              <a:t>2021., did </a:t>
            </a:r>
            <a:r>
              <a:rPr lang="en-US" dirty="0"/>
              <a:t>I get to experience the student-teacher relationship from a completely different perspective. This enabled me to come to three conclusions on what I consider to be the most important things when it comes to teaching not only children, but also </a:t>
            </a:r>
            <a:r>
              <a:rPr lang="en-US" dirty="0" smtClean="0"/>
              <a:t>adults.</a:t>
            </a:r>
            <a:endParaRPr lang="en-US" dirty="0"/>
          </a:p>
        </p:txBody>
      </p:sp>
    </p:spTree>
    <p:extLst>
      <p:ext uri="{BB962C8B-B14F-4D97-AF65-F5344CB8AC3E}">
        <p14:creationId xmlns:p14="http://schemas.microsoft.com/office/powerpoint/2010/main" val="388012179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Both </a:t>
            </a:r>
            <a:r>
              <a:rPr lang="en-US" dirty="0"/>
              <a:t>children and adults learn through play</a:t>
            </a:r>
          </a:p>
        </p:txBody>
      </p:sp>
      <p:sp>
        <p:nvSpPr>
          <p:cNvPr id="3" name="Content Placeholder 2"/>
          <p:cNvSpPr>
            <a:spLocks noGrp="1"/>
          </p:cNvSpPr>
          <p:nvPr>
            <p:ph idx="1"/>
          </p:nvPr>
        </p:nvSpPr>
        <p:spPr>
          <a:xfrm>
            <a:off x="6810102" y="2203268"/>
            <a:ext cx="4696097" cy="4015417"/>
          </a:xfrm>
        </p:spPr>
        <p:txBody>
          <a:bodyPr>
            <a:normAutofit fontScale="77500" lnSpcReduction="20000"/>
          </a:bodyPr>
          <a:lstStyle/>
          <a:p>
            <a:r>
              <a:rPr lang="en-US" dirty="0" smtClean="0"/>
              <a:t>. "</a:t>
            </a:r>
            <a:r>
              <a:rPr lang="en-US" dirty="0"/>
              <a:t>Language is a valuable tool that we should arm children with. As such, it should be continuously improved so they can better communicate with others as they progress playtime activities to more diverse learning concepts and situations through a variety of fun and entertaining methods." The British Council </a:t>
            </a:r>
            <a:endParaRPr lang="en-US" dirty="0" smtClean="0"/>
          </a:p>
          <a:p>
            <a:endParaRPr lang="en-US" dirty="0" smtClean="0"/>
          </a:p>
          <a:p>
            <a:r>
              <a:rPr lang="en-US" dirty="0"/>
              <a:t>I</a:t>
            </a:r>
            <a:r>
              <a:rPr lang="en-US" dirty="0" smtClean="0"/>
              <a:t>t </a:t>
            </a:r>
            <a:r>
              <a:rPr lang="en-US" dirty="0"/>
              <a:t>has come </a:t>
            </a:r>
            <a:r>
              <a:rPr lang="en-US" dirty="0" smtClean="0"/>
              <a:t>as</a:t>
            </a:r>
            <a:r>
              <a:rPr lang="en-US" dirty="0" smtClean="0"/>
              <a:t> </a:t>
            </a:r>
            <a:r>
              <a:rPr lang="en-US" dirty="0"/>
              <a:t>a great surprise to me how important it is to play while learning, especially with adults. Children subconsciously sing songs and repeat the sounds they hear without asking </a:t>
            </a:r>
            <a:r>
              <a:rPr lang="en-US" dirty="0" smtClean="0"/>
              <a:t>any additional questions</a:t>
            </a:r>
            <a:r>
              <a:rPr lang="en-US" dirty="0"/>
              <a:t>. If the topic is something of their interest, it would stun so many </a:t>
            </a:r>
            <a:r>
              <a:rPr lang="en-US" dirty="0" smtClean="0"/>
              <a:t>people </a:t>
            </a:r>
            <a:r>
              <a:rPr lang="en-US" dirty="0"/>
              <a:t>just how big of a </a:t>
            </a:r>
            <a:r>
              <a:rPr lang="en-US" dirty="0" smtClean="0"/>
              <a:t>vocabulary </a:t>
            </a:r>
            <a:r>
              <a:rPr lang="en-US" dirty="0"/>
              <a:t>the children </a:t>
            </a:r>
            <a:r>
              <a:rPr lang="en-US" dirty="0" smtClean="0"/>
              <a:t>have unconsciously attained.</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5347" y="2203268"/>
            <a:ext cx="5686425" cy="386660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13489781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27314"/>
            <a:ext cx="10820400" cy="5791200"/>
          </a:xfrm>
        </p:spPr>
        <p:txBody>
          <a:bodyPr>
            <a:normAutofit fontScale="92500"/>
          </a:bodyPr>
          <a:lstStyle/>
          <a:p>
            <a:endParaRPr lang="en-US" dirty="0" smtClean="0"/>
          </a:p>
          <a:p>
            <a:r>
              <a:rPr lang="en-US" dirty="0"/>
              <a:t> The role of the teacher is to creatively motivate children to explore and experience this part of their minds, which naturally acquires foreign languages and new information faster than the adult </a:t>
            </a:r>
            <a:r>
              <a:rPr lang="en-US" dirty="0" smtClean="0"/>
              <a:t>mind.</a:t>
            </a:r>
          </a:p>
          <a:p>
            <a:r>
              <a:rPr lang="en-US" dirty="0" smtClean="0"/>
              <a:t>Regarding adults, studies have found that playful approach to learning can be just as effective as the more traditional methods.</a:t>
            </a:r>
          </a:p>
          <a:p>
            <a:endParaRPr lang="en-US" dirty="0" smtClean="0"/>
          </a:p>
          <a:p>
            <a:r>
              <a:rPr lang="en-US" dirty="0" smtClean="0"/>
              <a:t> "Guided play describes playful activities which are focused on </a:t>
            </a:r>
            <a:r>
              <a:rPr lang="en-US" dirty="0"/>
              <a:t>a</a:t>
            </a:r>
            <a:r>
              <a:rPr lang="en-US" dirty="0" smtClean="0"/>
              <a:t> learning goal, but allow children and adults to try things out for themselves. If the students are given the freedom to explore, but with some gentle guidance, it can be very good for their education—perhaps in some cases better than direct instruction." academics from the Play in Education, Development and Learning (PEDAL) Center at the Faculty of Education, University of Cambridge.</a:t>
            </a:r>
          </a:p>
          <a:p>
            <a:endParaRPr lang="en-US" dirty="0" smtClean="0"/>
          </a:p>
          <a:p>
            <a:r>
              <a:rPr lang="en-US" dirty="0" smtClean="0"/>
              <a:t> If a teacher introduces the topic as something close and familiar, through guessing games, movies, real-life conversations, they will not only learn faster, but also implement this new knowledge in their everyday life.</a:t>
            </a:r>
            <a:br>
              <a:rPr lang="en-US" dirty="0" smtClean="0"/>
            </a:br>
            <a:endParaRPr lang="en-US" dirty="0"/>
          </a:p>
        </p:txBody>
      </p:sp>
    </p:spTree>
    <p:extLst>
      <p:ext uri="{BB962C8B-B14F-4D97-AF65-F5344CB8AC3E}">
        <p14:creationId xmlns:p14="http://schemas.microsoft.com/office/powerpoint/2010/main" val="2635494231"/>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520" y="640275"/>
            <a:ext cx="8610600" cy="1293028"/>
          </a:xfrm>
        </p:spPr>
        <p:txBody>
          <a:bodyPr/>
          <a:lstStyle/>
          <a:p>
            <a:r>
              <a:rPr lang="en-US" dirty="0" smtClean="0"/>
              <a:t>2. The students’ Fear of failure </a:t>
            </a:r>
            <a:endParaRPr lang="en-US" dirty="0"/>
          </a:p>
        </p:txBody>
      </p:sp>
      <p:sp>
        <p:nvSpPr>
          <p:cNvPr id="3" name="Content Placeholder 2"/>
          <p:cNvSpPr>
            <a:spLocks noGrp="1"/>
          </p:cNvSpPr>
          <p:nvPr>
            <p:ph idx="1"/>
          </p:nvPr>
        </p:nvSpPr>
        <p:spPr>
          <a:xfrm>
            <a:off x="731520" y="2394857"/>
            <a:ext cx="10774680" cy="3539817"/>
          </a:xfrm>
        </p:spPr>
        <p:txBody>
          <a:bodyPr>
            <a:normAutofit/>
          </a:bodyPr>
          <a:lstStyle/>
          <a:p>
            <a:r>
              <a:rPr lang="en-US" dirty="0"/>
              <a:t>It is particularly exciting to note that teaching strategies used in the classroom can and do make a difference to students' self-efficacy. (</a:t>
            </a:r>
            <a:r>
              <a:rPr lang="en-US" dirty="0" err="1"/>
              <a:t>Fencl</a:t>
            </a:r>
            <a:r>
              <a:rPr lang="en-US" dirty="0"/>
              <a:t> and </a:t>
            </a:r>
            <a:r>
              <a:rPr lang="en-US" dirty="0" err="1"/>
              <a:t>Scheel</a:t>
            </a:r>
            <a:r>
              <a:rPr lang="en-US" dirty="0"/>
              <a:t>, 2005) </a:t>
            </a:r>
            <a:endParaRPr lang="en-US" dirty="0" smtClean="0"/>
          </a:p>
          <a:p>
            <a:r>
              <a:rPr lang="en-US" dirty="0"/>
              <a:t>T</a:t>
            </a:r>
            <a:r>
              <a:rPr lang="en-US" dirty="0" smtClean="0"/>
              <a:t>he </a:t>
            </a:r>
            <a:r>
              <a:rPr lang="en-US" dirty="0"/>
              <a:t>greatest problem with a student acquiring a new language, from my experience, is the fear of failure. This negative mindset is the reason why so many people give up on learning a new language without even giving it a try. </a:t>
            </a:r>
            <a:endParaRPr lang="en-US" dirty="0" smtClean="0"/>
          </a:p>
          <a:p>
            <a:r>
              <a:rPr lang="en-US" dirty="0" smtClean="0"/>
              <a:t>Remember what Thomas Edison said:</a:t>
            </a:r>
            <a:r>
              <a:rPr lang="en-US" dirty="0"/>
              <a:t> “I have not failed 10,000 times — I’ve successfully found 10,000 ways that will not work.”</a:t>
            </a:r>
            <a:endParaRPr lang="en-US" dirty="0" smtClean="0"/>
          </a:p>
        </p:txBody>
      </p:sp>
    </p:spTree>
    <p:extLst>
      <p:ext uri="{BB962C8B-B14F-4D97-AF65-F5344CB8AC3E}">
        <p14:creationId xmlns:p14="http://schemas.microsoft.com/office/powerpoint/2010/main" val="4020679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19703" y="1197867"/>
            <a:ext cx="3607526" cy="5031924"/>
          </a:xfrm>
        </p:spPr>
        <p:txBody>
          <a:bodyPr/>
          <a:lstStyle/>
          <a:p>
            <a:r>
              <a:rPr lang="en-US" dirty="0"/>
              <a:t>Thus, the second most important thing is that the teacher has the power to completely change someone’s perception of themselves, and through encouragement and understanding help the student reach their goal.</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9521" y="1186762"/>
            <a:ext cx="6177971" cy="415594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438302296"/>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9646" y="755664"/>
            <a:ext cx="8610600" cy="1293028"/>
          </a:xfrm>
        </p:spPr>
        <p:txBody>
          <a:bodyPr>
            <a:normAutofit/>
          </a:bodyPr>
          <a:lstStyle/>
          <a:p>
            <a:pPr algn="ctr"/>
            <a:r>
              <a:rPr lang="en-US" dirty="0" smtClean="0"/>
              <a:t>3. The teacher’s role beyond teaching</a:t>
            </a:r>
            <a:endParaRPr lang="en-US" dirty="0"/>
          </a:p>
        </p:txBody>
      </p:sp>
      <p:sp>
        <p:nvSpPr>
          <p:cNvPr id="3" name="Content Placeholder 2"/>
          <p:cNvSpPr>
            <a:spLocks noGrp="1"/>
          </p:cNvSpPr>
          <p:nvPr>
            <p:ph idx="1"/>
          </p:nvPr>
        </p:nvSpPr>
        <p:spPr>
          <a:xfrm>
            <a:off x="1227909" y="2048692"/>
            <a:ext cx="9614262" cy="4447902"/>
          </a:xfrm>
        </p:spPr>
        <p:txBody>
          <a:bodyPr>
            <a:normAutofit fontScale="92500" lnSpcReduction="20000"/>
          </a:bodyPr>
          <a:lstStyle/>
          <a:p>
            <a:endParaRPr lang="en-US" dirty="0" smtClean="0"/>
          </a:p>
          <a:p>
            <a:r>
              <a:rPr lang="en-US" dirty="0" smtClean="0"/>
              <a:t>The </a:t>
            </a:r>
            <a:r>
              <a:rPr lang="en-US" dirty="0"/>
              <a:t>final argument that I would like to point out is that students will </a:t>
            </a:r>
            <a:r>
              <a:rPr lang="en-US" dirty="0" smtClean="0"/>
              <a:t>not remember </a:t>
            </a:r>
            <a:r>
              <a:rPr lang="en-US" dirty="0"/>
              <a:t>you for the subject you have taught them, but for the atmosphere they felt </a:t>
            </a:r>
            <a:r>
              <a:rPr lang="en-US" dirty="0" smtClean="0"/>
              <a:t>when they </a:t>
            </a:r>
            <a:r>
              <a:rPr lang="en-US" dirty="0"/>
              <a:t>entered the </a:t>
            </a:r>
            <a:r>
              <a:rPr lang="en-US" dirty="0" smtClean="0"/>
              <a:t>classroom.</a:t>
            </a:r>
          </a:p>
          <a:p>
            <a:endParaRPr lang="en-US" dirty="0" smtClean="0"/>
          </a:p>
          <a:p>
            <a:r>
              <a:rPr lang="en-US" dirty="0" smtClean="0"/>
              <a:t>The teacher’s roles:</a:t>
            </a:r>
          </a:p>
          <a:p>
            <a:pPr>
              <a:buFont typeface="Wingdings" panose="05000000000000000000" pitchFamily="2" charset="2"/>
              <a:buChar char="ü"/>
            </a:pPr>
            <a:r>
              <a:rPr lang="en-US" dirty="0" smtClean="0"/>
              <a:t>Plan in a flexible and responsive way</a:t>
            </a:r>
          </a:p>
          <a:p>
            <a:pPr>
              <a:buFont typeface="Wingdings" panose="05000000000000000000" pitchFamily="2" charset="2"/>
              <a:buChar char="ü"/>
            </a:pPr>
            <a:r>
              <a:rPr lang="en-US" dirty="0" smtClean="0"/>
              <a:t> Be a co-learner</a:t>
            </a:r>
          </a:p>
          <a:p>
            <a:pPr>
              <a:buFont typeface="Wingdings" panose="05000000000000000000" pitchFamily="2" charset="2"/>
              <a:buChar char="ü"/>
            </a:pPr>
            <a:r>
              <a:rPr lang="en-US" dirty="0"/>
              <a:t>P</a:t>
            </a:r>
            <a:r>
              <a:rPr lang="en-US" dirty="0" smtClean="0"/>
              <a:t>roblems of understanding something are good teachable moments</a:t>
            </a:r>
          </a:p>
          <a:p>
            <a:pPr>
              <a:buFont typeface="Wingdings" panose="05000000000000000000" pitchFamily="2" charset="2"/>
              <a:buChar char="ü"/>
            </a:pPr>
            <a:r>
              <a:rPr lang="en-US" dirty="0" smtClean="0"/>
              <a:t> Provide opportunities for students to express how they feel</a:t>
            </a:r>
          </a:p>
          <a:p>
            <a:pPr>
              <a:buFont typeface="Wingdings" panose="05000000000000000000" pitchFamily="2" charset="2"/>
              <a:buChar char="ü"/>
            </a:pPr>
            <a:r>
              <a:rPr lang="en-US" dirty="0" smtClean="0"/>
              <a:t> Guide students through a variety of different processes</a:t>
            </a:r>
          </a:p>
          <a:p>
            <a:pPr>
              <a:buFont typeface="Wingdings" panose="05000000000000000000" pitchFamily="2" charset="2"/>
              <a:buChar char="ü"/>
            </a:pPr>
            <a:r>
              <a:rPr lang="en-US" dirty="0"/>
              <a:t>E</a:t>
            </a:r>
            <a:r>
              <a:rPr lang="en-US" dirty="0" smtClean="0"/>
              <a:t>stablish psychological safety</a:t>
            </a:r>
          </a:p>
          <a:p>
            <a:pPr>
              <a:buFont typeface="Wingdings" panose="05000000000000000000" pitchFamily="2" charset="2"/>
              <a:buChar char="ü"/>
            </a:pPr>
            <a:r>
              <a:rPr lang="en-US" dirty="0"/>
              <a:t>E</a:t>
            </a:r>
            <a:r>
              <a:rPr lang="en-US" dirty="0" smtClean="0"/>
              <a:t>ncourage students to investigate their ideas.</a:t>
            </a:r>
          </a:p>
        </p:txBody>
      </p:sp>
    </p:spTree>
    <p:extLst>
      <p:ext uri="{BB962C8B-B14F-4D97-AF65-F5344CB8AC3E}">
        <p14:creationId xmlns:p14="http://schemas.microsoft.com/office/powerpoint/2010/main" val="19856723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80070" y="1193074"/>
            <a:ext cx="4426130" cy="5025612"/>
          </a:xfrm>
        </p:spPr>
        <p:txBody>
          <a:bodyPr>
            <a:normAutofit lnSpcReduction="10000"/>
          </a:bodyPr>
          <a:lstStyle/>
          <a:p>
            <a:r>
              <a:rPr lang="en-US" dirty="0" smtClean="0"/>
              <a:t>The </a:t>
            </a:r>
            <a:r>
              <a:rPr lang="en-US" dirty="0"/>
              <a:t>teacher’s role in the eyes of the students is much more important than we are able to </a:t>
            </a:r>
            <a:r>
              <a:rPr lang="en-US" dirty="0" smtClean="0"/>
              <a:t>imagine</a:t>
            </a:r>
            <a:r>
              <a:rPr lang="en-US" dirty="0"/>
              <a:t>.</a:t>
            </a:r>
          </a:p>
          <a:p>
            <a:r>
              <a:rPr lang="en-US" dirty="0"/>
              <a:t>Often times teachers tend to forget that their students, </a:t>
            </a:r>
            <a:r>
              <a:rPr lang="en-US" dirty="0" smtClean="0"/>
              <a:t>both children </a:t>
            </a:r>
            <a:r>
              <a:rPr lang="en-US" dirty="0"/>
              <a:t>and adults, have their own busy lives outside of the classroom. </a:t>
            </a:r>
            <a:endParaRPr lang="en-US" dirty="0" smtClean="0"/>
          </a:p>
          <a:p>
            <a:r>
              <a:rPr lang="en-US" dirty="0" smtClean="0"/>
              <a:t>This </a:t>
            </a:r>
            <a:r>
              <a:rPr lang="en-US" dirty="0"/>
              <a:t>is why when </a:t>
            </a:r>
            <a:r>
              <a:rPr lang="en-US" dirty="0" smtClean="0"/>
              <a:t>a student enters </a:t>
            </a:r>
            <a:r>
              <a:rPr lang="en-US" dirty="0"/>
              <a:t>the classroom and feels that even if they make a mistake or if they are </a:t>
            </a:r>
            <a:r>
              <a:rPr lang="en-US" dirty="0" smtClean="0"/>
              <a:t>simply not </a:t>
            </a:r>
            <a:r>
              <a:rPr lang="en-US" dirty="0"/>
              <a:t>on top of their game, </a:t>
            </a:r>
            <a:r>
              <a:rPr lang="en-US" dirty="0" smtClean="0"/>
              <a:t>they should know that the </a:t>
            </a:r>
            <a:r>
              <a:rPr lang="en-US" dirty="0"/>
              <a:t>teacher is there to guide and support them.</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7760" y="780182"/>
            <a:ext cx="5673635" cy="5673635"/>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24322944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263" y="1480457"/>
            <a:ext cx="10820400" cy="4024125"/>
          </a:xfrm>
        </p:spPr>
        <p:txBody>
          <a:bodyPr>
            <a:normAutofit lnSpcReduction="10000"/>
          </a:bodyPr>
          <a:lstStyle/>
          <a:p>
            <a:r>
              <a:rPr lang="en-US" dirty="0" smtClean="0"/>
              <a:t>In </a:t>
            </a:r>
            <a:r>
              <a:rPr lang="en-US" b="1" dirty="0" smtClean="0"/>
              <a:t>conclusion</a:t>
            </a:r>
            <a:r>
              <a:rPr lang="en-US" dirty="0" smtClean="0"/>
              <a:t>, in my first year of teaching I have learned that students are not jus passive consumers of knowledge. Teachers are raising a new generation of thinkers, creators, leaders, individuals who are vital for the society as a whole, making up the social, economical and cultural future of our world.</a:t>
            </a:r>
          </a:p>
          <a:p>
            <a:r>
              <a:rPr lang="en-US" dirty="0" smtClean="0"/>
              <a:t>This is why the teacher’s role is so important. It can result in making a difference in individuals’ lives, shaping them into people who will carry the knowledge you have given them through their lifetime and pass it on to new generations.</a:t>
            </a:r>
          </a:p>
          <a:p>
            <a:endParaRPr lang="en-US" dirty="0" smtClean="0"/>
          </a:p>
          <a:p>
            <a:pPr algn="ctr"/>
            <a:r>
              <a:rPr lang="en-US" dirty="0" smtClean="0"/>
              <a:t>As Henry Brooks Adams said “A teacher affects eternity, he can never tell where his influence stops.”</a:t>
            </a:r>
          </a:p>
        </p:txBody>
      </p:sp>
    </p:spTree>
    <p:extLst>
      <p:ext uri="{BB962C8B-B14F-4D97-AF65-F5344CB8AC3E}">
        <p14:creationId xmlns:p14="http://schemas.microsoft.com/office/powerpoint/2010/main" val="21731050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92</TotalTime>
  <Words>903</Words>
  <Application>Microsoft Office PowerPoint</Application>
  <PresentationFormat>Widescreen</PresentationFormat>
  <Paragraphs>42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Agency FB</vt:lpstr>
      <vt:lpstr>Arial</vt:lpstr>
      <vt:lpstr>Century Gothic</vt:lpstr>
      <vt:lpstr>Wingdings</vt:lpstr>
      <vt:lpstr>Vapor Trail</vt:lpstr>
      <vt:lpstr>The most important things I have learned during my first year of teaching</vt:lpstr>
      <vt:lpstr>introduction</vt:lpstr>
      <vt:lpstr>1. Both children and adults learn through play</vt:lpstr>
      <vt:lpstr>PowerPoint Presentation</vt:lpstr>
      <vt:lpstr>2. The students’ Fear of failure </vt:lpstr>
      <vt:lpstr>PowerPoint Presentation</vt:lpstr>
      <vt:lpstr>3. The teacher’s role beyond teaching</vt:lpstr>
      <vt:lpstr>PowerPoint Presentation</vt:lpstr>
      <vt:lpstr>PowerPoint Presentation</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important things I have learned during my first year of teaching</dc:title>
  <dc:creator>Nina</dc:creator>
  <cp:lastModifiedBy>Nina</cp:lastModifiedBy>
  <cp:revision>12</cp:revision>
  <dcterms:created xsi:type="dcterms:W3CDTF">2022-09-17T14:38:30Z</dcterms:created>
  <dcterms:modified xsi:type="dcterms:W3CDTF">2022-09-19T16:06:55Z</dcterms:modified>
</cp:coreProperties>
</file>